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gif" ContentType="image/gif"/>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8" r:id="rId1"/>
  </p:sldMasterIdLst>
  <p:notesMasterIdLst>
    <p:notesMasterId r:id="rId52"/>
  </p:notesMasterIdLst>
  <p:sldIdLst>
    <p:sldId id="256" r:id="rId2"/>
    <p:sldId id="304" r:id="rId3"/>
    <p:sldId id="309" r:id="rId4"/>
    <p:sldId id="305" r:id="rId5"/>
    <p:sldId id="308" r:id="rId6"/>
    <p:sldId id="307" r:id="rId7"/>
    <p:sldId id="372" r:id="rId8"/>
    <p:sldId id="328" r:id="rId9"/>
    <p:sldId id="310" r:id="rId10"/>
    <p:sldId id="311" r:id="rId11"/>
    <p:sldId id="312" r:id="rId12"/>
    <p:sldId id="329" r:id="rId13"/>
    <p:sldId id="325" r:id="rId14"/>
    <p:sldId id="314" r:id="rId15"/>
    <p:sldId id="331" r:id="rId16"/>
    <p:sldId id="317" r:id="rId17"/>
    <p:sldId id="316" r:id="rId18"/>
    <p:sldId id="330" r:id="rId19"/>
    <p:sldId id="332" r:id="rId20"/>
    <p:sldId id="334" r:id="rId21"/>
    <p:sldId id="333" r:id="rId22"/>
    <p:sldId id="338" r:id="rId23"/>
    <p:sldId id="336" r:id="rId24"/>
    <p:sldId id="351" r:id="rId25"/>
    <p:sldId id="337" r:id="rId26"/>
    <p:sldId id="341" r:id="rId27"/>
    <p:sldId id="340" r:id="rId28"/>
    <p:sldId id="342" r:id="rId29"/>
    <p:sldId id="347" r:id="rId30"/>
    <p:sldId id="343" r:id="rId31"/>
    <p:sldId id="369" r:id="rId32"/>
    <p:sldId id="366" r:id="rId33"/>
    <p:sldId id="354" r:id="rId34"/>
    <p:sldId id="361" r:id="rId35"/>
    <p:sldId id="358" r:id="rId36"/>
    <p:sldId id="344" r:id="rId37"/>
    <p:sldId id="346" r:id="rId38"/>
    <p:sldId id="345" r:id="rId39"/>
    <p:sldId id="368" r:id="rId40"/>
    <p:sldId id="367" r:id="rId41"/>
    <p:sldId id="303" r:id="rId42"/>
    <p:sldId id="327" r:id="rId43"/>
    <p:sldId id="352" r:id="rId44"/>
    <p:sldId id="371" r:id="rId45"/>
    <p:sldId id="364" r:id="rId46"/>
    <p:sldId id="360" r:id="rId47"/>
    <p:sldId id="374" r:id="rId48"/>
    <p:sldId id="375" r:id="rId49"/>
    <p:sldId id="376" r:id="rId50"/>
    <p:sldId id="377" r:id="rId5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588" y="-1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file:///C:\Documents%20and%20Settings\C\&#12487;&#12473;&#12463;&#12488;&#12483;&#12503;\&#30740;&#31350;\&#22645;&#26059;&#39080;&#65288;&#12388;&#12416;&#12376;&#39080;&#12434;&#21547;&#12416;&#65289;&#21360;&#21047;&#29992;2.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Documents%20and%20Settings\C\&#12487;&#12473;&#12463;&#12488;&#12483;&#12503;\&#30740;&#31350;\&#22645;&#26059;&#39080;&#65288;&#12388;&#12416;&#12376;&#39080;&#12434;&#21547;&#12416;&#65289;&#21360;&#21047;&#29992;2.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ja-JP"/>
  <c:chart>
    <c:view3D>
      <c:rAngAx val="1"/>
    </c:view3D>
    <c:sideWall>
      <c:spPr>
        <a:ln>
          <a:solidFill>
            <a:schemeClr val="tx1"/>
          </a:solidFill>
        </a:ln>
      </c:spPr>
    </c:sideWall>
    <c:backWall>
      <c:spPr>
        <a:ln>
          <a:solidFill>
            <a:schemeClr val="tx1"/>
          </a:solidFill>
        </a:ln>
      </c:spPr>
    </c:backWall>
    <c:plotArea>
      <c:layout/>
      <c:bar3DChart>
        <c:barDir val="col"/>
        <c:grouping val="clustered"/>
        <c:ser>
          <c:idx val="0"/>
          <c:order val="0"/>
          <c:cat>
            <c:strRef>
              <c:f>Sheet1!$B$34:$H$34</c:f>
              <c:strCache>
                <c:ptCount val="7"/>
                <c:pt idx="0">
                  <c:v>2月</c:v>
                </c:pt>
                <c:pt idx="1">
                  <c:v>３月</c:v>
                </c:pt>
                <c:pt idx="2">
                  <c:v>４月</c:v>
                </c:pt>
                <c:pt idx="3">
                  <c:v>５月</c:v>
                </c:pt>
                <c:pt idx="4">
                  <c:v>６月</c:v>
                </c:pt>
                <c:pt idx="5">
                  <c:v>７月</c:v>
                </c:pt>
                <c:pt idx="6">
                  <c:v>８月</c:v>
                </c:pt>
              </c:strCache>
            </c:strRef>
          </c:cat>
          <c:val>
            <c:numRef>
              <c:f>Sheet1!$B$35:$H$35</c:f>
              <c:numCache>
                <c:formatCode>General</c:formatCode>
                <c:ptCount val="7"/>
                <c:pt idx="0">
                  <c:v>2</c:v>
                </c:pt>
                <c:pt idx="1">
                  <c:v>1</c:v>
                </c:pt>
                <c:pt idx="2">
                  <c:v>9</c:v>
                </c:pt>
                <c:pt idx="3">
                  <c:v>2</c:v>
                </c:pt>
                <c:pt idx="4">
                  <c:v>1</c:v>
                </c:pt>
                <c:pt idx="5">
                  <c:v>1</c:v>
                </c:pt>
                <c:pt idx="6">
                  <c:v>2</c:v>
                </c:pt>
              </c:numCache>
            </c:numRef>
          </c:val>
        </c:ser>
        <c:shape val="cylinder"/>
        <c:axId val="146885248"/>
        <c:axId val="147232640"/>
        <c:axId val="0"/>
      </c:bar3DChart>
      <c:catAx>
        <c:axId val="146885248"/>
        <c:scaling>
          <c:orientation val="minMax"/>
        </c:scaling>
        <c:axPos val="b"/>
        <c:tickLblPos val="nextTo"/>
        <c:txPr>
          <a:bodyPr/>
          <a:lstStyle/>
          <a:p>
            <a:pPr>
              <a:defRPr>
                <a:latin typeface="HGPｺﾞｼｯｸE" pitchFamily="50" charset="-128"/>
                <a:ea typeface="HGPｺﾞｼｯｸE" pitchFamily="50" charset="-128"/>
              </a:defRPr>
            </a:pPr>
            <a:endParaRPr lang="ja-JP"/>
          </a:p>
        </c:txPr>
        <c:crossAx val="147232640"/>
        <c:crosses val="autoZero"/>
        <c:auto val="1"/>
        <c:lblAlgn val="ctr"/>
        <c:lblOffset val="100"/>
      </c:catAx>
      <c:valAx>
        <c:axId val="147232640"/>
        <c:scaling>
          <c:orientation val="minMax"/>
        </c:scaling>
        <c:axPos val="l"/>
        <c:majorGridlines>
          <c:spPr>
            <a:ln>
              <a:solidFill>
                <a:schemeClr val="tx1"/>
              </a:solidFill>
            </a:ln>
          </c:spPr>
        </c:majorGridlines>
        <c:numFmt formatCode="General" sourceLinked="1"/>
        <c:tickLblPos val="nextTo"/>
        <c:txPr>
          <a:bodyPr/>
          <a:lstStyle/>
          <a:p>
            <a:pPr>
              <a:defRPr>
                <a:latin typeface="HGPｺﾞｼｯｸE" pitchFamily="50" charset="-128"/>
                <a:ea typeface="HGPｺﾞｼｯｸE" pitchFamily="50" charset="-128"/>
              </a:defRPr>
            </a:pPr>
            <a:endParaRPr lang="ja-JP"/>
          </a:p>
        </c:txPr>
        <c:crossAx val="146885248"/>
        <c:crosses val="autoZero"/>
        <c:crossBetween val="between"/>
      </c:valAx>
      <c:spPr>
        <a:ln>
          <a:solidFill>
            <a:schemeClr val="tx1"/>
          </a:solidFill>
        </a:ln>
      </c:spPr>
    </c:plotArea>
    <c:plotVisOnly val="1"/>
  </c:chart>
  <c:spPr>
    <a:ln>
      <a:noFill/>
    </a:ln>
  </c:sp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ja-JP"/>
  <c:chart>
    <c:view3D>
      <c:rAngAx val="1"/>
    </c:view3D>
    <c:plotArea>
      <c:layout/>
      <c:bar3DChart>
        <c:barDir val="col"/>
        <c:grouping val="clustered"/>
        <c:ser>
          <c:idx val="0"/>
          <c:order val="0"/>
          <c:cat>
            <c:numRef>
              <c:f>Sheet1!$B$36:$H$36</c:f>
              <c:numCache>
                <c:formatCode>General</c:formatCode>
                <c:ptCount val="7"/>
              </c:numCache>
            </c:numRef>
          </c:cat>
          <c:val>
            <c:numRef>
              <c:f>Sheet1!$B$37:$H$37</c:f>
              <c:numCache>
                <c:formatCode>General</c:formatCode>
                <c:ptCount val="7"/>
                <c:pt idx="0">
                  <c:v>1</c:v>
                </c:pt>
                <c:pt idx="1">
                  <c:v>2</c:v>
                </c:pt>
                <c:pt idx="2">
                  <c:v>4</c:v>
                </c:pt>
                <c:pt idx="3">
                  <c:v>2</c:v>
                </c:pt>
                <c:pt idx="4">
                  <c:v>3</c:v>
                </c:pt>
                <c:pt idx="5">
                  <c:v>4</c:v>
                </c:pt>
                <c:pt idx="6">
                  <c:v>2</c:v>
                </c:pt>
              </c:numCache>
            </c:numRef>
          </c:val>
        </c:ser>
        <c:shape val="cylinder"/>
        <c:axId val="147256448"/>
        <c:axId val="147257984"/>
        <c:axId val="0"/>
      </c:bar3DChart>
      <c:catAx>
        <c:axId val="147256448"/>
        <c:scaling>
          <c:orientation val="minMax"/>
        </c:scaling>
        <c:axPos val="b"/>
        <c:numFmt formatCode="General" sourceLinked="1"/>
        <c:tickLblPos val="nextTo"/>
        <c:txPr>
          <a:bodyPr/>
          <a:lstStyle/>
          <a:p>
            <a:pPr>
              <a:defRPr>
                <a:latin typeface="HGPｺﾞｼｯｸE" pitchFamily="50" charset="-128"/>
                <a:ea typeface="HGPｺﾞｼｯｸE" pitchFamily="50" charset="-128"/>
              </a:defRPr>
            </a:pPr>
            <a:endParaRPr lang="ja-JP"/>
          </a:p>
        </c:txPr>
        <c:crossAx val="147257984"/>
        <c:crosses val="autoZero"/>
        <c:auto val="1"/>
        <c:lblAlgn val="ctr"/>
        <c:lblOffset val="100"/>
      </c:catAx>
      <c:valAx>
        <c:axId val="147257984"/>
        <c:scaling>
          <c:orientation val="minMax"/>
        </c:scaling>
        <c:axPos val="l"/>
        <c:majorGridlines>
          <c:spPr>
            <a:ln>
              <a:solidFill>
                <a:schemeClr val="tx1"/>
              </a:solidFill>
            </a:ln>
          </c:spPr>
        </c:majorGridlines>
        <c:numFmt formatCode="General" sourceLinked="1"/>
        <c:tickLblPos val="nextTo"/>
        <c:spPr>
          <a:ln>
            <a:solidFill>
              <a:schemeClr val="tx1"/>
            </a:solidFill>
          </a:ln>
        </c:spPr>
        <c:txPr>
          <a:bodyPr/>
          <a:lstStyle/>
          <a:p>
            <a:pPr>
              <a:defRPr sz="1400">
                <a:latin typeface="HGPｺﾞｼｯｸE" pitchFamily="50" charset="-128"/>
                <a:ea typeface="HGPｺﾞｼｯｸE" pitchFamily="50" charset="-128"/>
              </a:defRPr>
            </a:pPr>
            <a:endParaRPr lang="ja-JP"/>
          </a:p>
        </c:txPr>
        <c:crossAx val="147256448"/>
        <c:crosses val="autoZero"/>
        <c:crossBetween val="between"/>
        <c:majorUnit val="1"/>
      </c:valAx>
      <c:spPr>
        <a:ln>
          <a:solidFill>
            <a:schemeClr val="tx1"/>
          </a:solidFill>
        </a:ln>
      </c:spPr>
    </c:plotArea>
    <c:plotVisOnly val="1"/>
  </c:chart>
  <c:spPr>
    <a:ln>
      <a:noFill/>
    </a:ln>
  </c:spPr>
  <c:externalData r:id="rId1"/>
</c:chartSpace>
</file>

<file path=ppt/drawings/_rels/vmlDrawing1.v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image" Target="../media/image1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image" Target="../media/image48.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71.wmf"/><Relationship Id="rId1" Type="http://schemas.openxmlformats.org/officeDocument/2006/relationships/image" Target="../media/image70.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8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4E68D2-7A43-4598-8E5E-7DD188F6ECB0}" type="datetimeFigureOut">
              <a:rPr kumimoji="1" lang="ja-JP" altLang="en-US" smtClean="0"/>
              <a:pPr/>
              <a:t>2010/8/26</a:t>
            </a:fld>
            <a:endParaRPr kumimoji="1" lang="ja-JP" altLang="en-US"/>
          </a:p>
        </p:txBody>
      </p:sp>
      <p:sp>
        <p:nvSpPr>
          <p:cNvPr id="4" name="スライド イメージ プレースホル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55D0206-E42E-4B34-ADBD-CD24D31E7DEB}" type="slidenum">
              <a:rPr kumimoji="1" lang="ja-JP" altLang="en-US" smtClean="0"/>
              <a:pPr/>
              <a:t>&lt;#&gt;</a:t>
            </a:fld>
            <a:endParaRPr kumimoji="1" lang="ja-JP"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p>
            <a:pPr defTabSz="955675"/>
            <a:fld id="{7288105B-323A-4E12-ADD6-C8EC272ED4C5}" type="slidenum">
              <a:rPr lang="en-US" altLang="ja-JP" smtClean="0">
                <a:ea typeface="ＭＳ Ｐゴシック" charset="-128"/>
              </a:rPr>
              <a:pPr defTabSz="955675"/>
              <a:t>7</a:t>
            </a:fld>
            <a:endParaRPr lang="en-US" altLang="ja-JP" smtClean="0">
              <a:ea typeface="ＭＳ Ｐゴシック" charset="-128"/>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endParaRPr lang="ja-JP" altLang="ja-JP"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10" name="Text Box 1"/>
          <p:cNvSpPr txBox="1">
            <a:spLocks noChangeArrowheads="1"/>
          </p:cNvSpPr>
          <p:nvPr/>
        </p:nvSpPr>
        <p:spPr bwMode="auto">
          <a:xfrm>
            <a:off x="2143227" y="694334"/>
            <a:ext cx="2571548" cy="3429000"/>
          </a:xfrm>
          <a:prstGeom prst="rect">
            <a:avLst/>
          </a:prstGeom>
          <a:solidFill>
            <a:srgbClr val="FFFFFF"/>
          </a:solidFill>
          <a:ln w="9360">
            <a:solidFill>
              <a:srgbClr val="000000"/>
            </a:solidFill>
            <a:miter lim="800000"/>
            <a:headEnd/>
            <a:tailEnd/>
          </a:ln>
        </p:spPr>
        <p:txBody>
          <a:bodyPr wrap="none" anchor="ctr"/>
          <a:lstStyle/>
          <a:p>
            <a:endParaRPr lang="ja-JP" altLang="en-US"/>
          </a:p>
        </p:txBody>
      </p:sp>
      <p:sp>
        <p:nvSpPr>
          <p:cNvPr id="43011" name="Rectangle 2"/>
          <p:cNvSpPr>
            <a:spLocks noGrp="1" noChangeArrowheads="1"/>
          </p:cNvSpPr>
          <p:nvPr>
            <p:ph type="body"/>
          </p:nvPr>
        </p:nvSpPr>
        <p:spPr>
          <a:xfrm>
            <a:off x="685317" y="4342519"/>
            <a:ext cx="5453427" cy="4085085"/>
          </a:xfrm>
          <a:noFill/>
          <a:ln/>
        </p:spPr>
        <p:txBody>
          <a:bodyPr wrap="none" anchor="ctr"/>
          <a:lstStyle/>
          <a:p>
            <a:endParaRPr lang="ja-JP" altLang="ja-JP"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Text Box 1"/>
          <p:cNvSpPr txBox="1">
            <a:spLocks noChangeArrowheads="1"/>
          </p:cNvSpPr>
          <p:nvPr/>
        </p:nvSpPr>
        <p:spPr bwMode="auto">
          <a:xfrm>
            <a:off x="2143227" y="694334"/>
            <a:ext cx="2571548" cy="3429000"/>
          </a:xfrm>
          <a:prstGeom prst="rect">
            <a:avLst/>
          </a:prstGeom>
          <a:solidFill>
            <a:srgbClr val="FFFFFF"/>
          </a:solidFill>
          <a:ln w="9360">
            <a:solidFill>
              <a:srgbClr val="000000"/>
            </a:solidFill>
            <a:miter lim="800000"/>
            <a:headEnd/>
            <a:tailEnd/>
          </a:ln>
        </p:spPr>
        <p:txBody>
          <a:bodyPr wrap="none" anchor="ctr"/>
          <a:lstStyle/>
          <a:p>
            <a:endParaRPr lang="ja-JP" altLang="en-US"/>
          </a:p>
        </p:txBody>
      </p:sp>
      <p:sp>
        <p:nvSpPr>
          <p:cNvPr id="44035" name="Rectangle 2"/>
          <p:cNvSpPr>
            <a:spLocks noGrp="1" noChangeArrowheads="1"/>
          </p:cNvSpPr>
          <p:nvPr>
            <p:ph type="body"/>
          </p:nvPr>
        </p:nvSpPr>
        <p:spPr>
          <a:xfrm>
            <a:off x="685317" y="4342519"/>
            <a:ext cx="5453427" cy="4085085"/>
          </a:xfrm>
          <a:noFill/>
          <a:ln/>
        </p:spPr>
        <p:txBody>
          <a:bodyPr wrap="none" anchor="ctr"/>
          <a:lstStyle/>
          <a:p>
            <a:endParaRPr lang="ja-JP" altLang="ja-JP"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1" name="Text Box 1"/>
          <p:cNvSpPr txBox="1">
            <a:spLocks noChangeArrowheads="1"/>
          </p:cNvSpPr>
          <p:nvPr/>
        </p:nvSpPr>
        <p:spPr bwMode="auto">
          <a:xfrm>
            <a:off x="-12012408" y="-10932787"/>
            <a:ext cx="11980083" cy="11597699"/>
          </a:xfrm>
          <a:prstGeom prst="rect">
            <a:avLst/>
          </a:prstGeom>
          <a:solidFill>
            <a:srgbClr val="FFFFFF"/>
          </a:solidFill>
          <a:ln w="9360">
            <a:solidFill>
              <a:srgbClr val="000000"/>
            </a:solidFill>
            <a:miter lim="800000"/>
            <a:headEnd/>
            <a:tailEnd/>
          </a:ln>
          <a:effectLst/>
        </p:spPr>
        <p:txBody>
          <a:bodyPr wrap="none" anchor="ctr"/>
          <a:lstStyle/>
          <a:p>
            <a:endParaRPr lang="ja-JP" altLang="en-US"/>
          </a:p>
        </p:txBody>
      </p:sp>
      <p:sp>
        <p:nvSpPr>
          <p:cNvPr id="56322" name="Rectangle 2"/>
          <p:cNvSpPr txBox="1">
            <a:spLocks noGrp="1" noChangeArrowheads="1"/>
          </p:cNvSpPr>
          <p:nvPr>
            <p:ph type="body"/>
          </p:nvPr>
        </p:nvSpPr>
        <p:spPr bwMode="auto">
          <a:xfrm>
            <a:off x="685315" y="4342518"/>
            <a:ext cx="5446962" cy="4079201"/>
          </a:xfrm>
          <a:prstGeom prst="rect">
            <a:avLst/>
          </a:prstGeom>
          <a:noFill/>
          <a:ln>
            <a:round/>
            <a:headEnd/>
            <a:tailEnd/>
          </a:ln>
        </p:spPr>
        <p:txBody>
          <a:bodyPr wrap="none" anchor="ctr"/>
          <a:lstStyle/>
          <a:p>
            <a:endParaRPr lang="ja-JP" altLang="ja-JP"/>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6" name="Text Box 1"/>
          <p:cNvSpPr txBox="1">
            <a:spLocks noChangeArrowheads="1"/>
          </p:cNvSpPr>
          <p:nvPr/>
        </p:nvSpPr>
        <p:spPr bwMode="auto">
          <a:xfrm>
            <a:off x="-12012408" y="-10932787"/>
            <a:ext cx="11991397" cy="11607997"/>
          </a:xfrm>
          <a:prstGeom prst="rect">
            <a:avLst/>
          </a:prstGeom>
          <a:solidFill>
            <a:srgbClr val="FFFFFF"/>
          </a:solidFill>
          <a:ln w="9360">
            <a:solidFill>
              <a:srgbClr val="000000"/>
            </a:solidFill>
            <a:miter lim="800000"/>
            <a:headEnd/>
            <a:tailEnd/>
          </a:ln>
        </p:spPr>
        <p:txBody>
          <a:bodyPr wrap="none" anchor="ctr"/>
          <a:lstStyle/>
          <a:p>
            <a:endParaRPr lang="ja-JP" altLang="en-US"/>
          </a:p>
        </p:txBody>
      </p:sp>
      <p:sp>
        <p:nvSpPr>
          <p:cNvPr id="41987" name="Rectangle 2"/>
          <p:cNvSpPr>
            <a:spLocks noGrp="1" noChangeArrowheads="1"/>
          </p:cNvSpPr>
          <p:nvPr>
            <p:ph type="body"/>
          </p:nvPr>
        </p:nvSpPr>
        <p:spPr>
          <a:xfrm>
            <a:off x="685317" y="4342519"/>
            <a:ext cx="5453427" cy="4085085"/>
          </a:xfrm>
          <a:noFill/>
          <a:ln/>
        </p:spPr>
        <p:txBody>
          <a:bodyPr wrap="none" anchor="ctr"/>
          <a:lstStyle/>
          <a:p>
            <a:endParaRPr lang="ja-JP"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428737"/>
            <a:ext cx="7772400" cy="2171714"/>
          </a:xfrm>
        </p:spPr>
        <p:txBody>
          <a:bodyPr>
            <a:normAutofit/>
          </a:bodyPr>
          <a:lstStyle>
            <a:lvl1pPr>
              <a:defRPr sz="4000"/>
            </a:lvl1pPr>
          </a:lstStyle>
          <a:p>
            <a:r>
              <a:rPr kumimoji="1" lang="ja-JP" altLang="en-US" dirty="0" smtClean="0"/>
              <a:t>マスタ タイトルの書式設定</a:t>
            </a:r>
            <a:endParaRPr kumimoji="1" lang="ja-JP" altLang="en-US" dirty="0"/>
          </a:p>
        </p:txBody>
      </p:sp>
      <p:sp>
        <p:nvSpPr>
          <p:cNvPr id="3" name="サブタイトル 2"/>
          <p:cNvSpPr>
            <a:spLocks noGrp="1"/>
          </p:cNvSpPr>
          <p:nvPr>
            <p:ph type="subTitle" idx="1"/>
          </p:nvPr>
        </p:nvSpPr>
        <p:spPr>
          <a:xfrm>
            <a:off x="1371600" y="3886200"/>
            <a:ext cx="6400800" cy="1752600"/>
          </a:xfrm>
        </p:spPr>
        <p:txBody>
          <a:bodyPr>
            <a:normAutofit/>
          </a:bodyPr>
          <a:lstStyle>
            <a:lvl1pPr marL="0" indent="0" algn="ctr">
              <a:buNone/>
              <a:defRPr sz="2800">
                <a:solidFill>
                  <a:schemeClr val="tx1">
                    <a:lumMod val="95000"/>
                    <a:lumOff val="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dirty="0" smtClean="0"/>
              <a:t>マスタ サブタイトルの書式設定</a:t>
            </a:r>
            <a:endParaRPr kumimoji="1" lang="ja-JP" altLang="en-US" dirty="0"/>
          </a:p>
        </p:txBody>
      </p:sp>
      <p:sp>
        <p:nvSpPr>
          <p:cNvPr id="4" name="日付プレースホルダ 3"/>
          <p:cNvSpPr>
            <a:spLocks noGrp="1"/>
          </p:cNvSpPr>
          <p:nvPr>
            <p:ph type="dt" sz="half" idx="10"/>
          </p:nvPr>
        </p:nvSpPr>
        <p:spPr>
          <a:xfrm>
            <a:off x="457200" y="6492899"/>
            <a:ext cx="2133600" cy="365125"/>
          </a:xfrm>
          <a:prstGeom prst="rect">
            <a:avLst/>
          </a:prstGeom>
        </p:spPr>
        <p:txBody>
          <a:bodyPr/>
          <a:lstStyle/>
          <a:p>
            <a:fld id="{1987707E-79E1-42B7-9A26-2CF9C95E4090}" type="datetime1">
              <a:rPr kumimoji="1" lang="ja-JP" altLang="en-US" smtClean="0"/>
              <a:pPr/>
              <a:t>2010/8/26</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dirty="0"/>
          </a:p>
        </p:txBody>
      </p:sp>
      <p:sp>
        <p:nvSpPr>
          <p:cNvPr id="6" name="スライド番号プレースホルダ 5"/>
          <p:cNvSpPr>
            <a:spLocks noGrp="1"/>
          </p:cNvSpPr>
          <p:nvPr>
            <p:ph type="sldNum" sz="quarter" idx="12"/>
          </p:nvPr>
        </p:nvSpPr>
        <p:spPr>
          <a:xfrm>
            <a:off x="6553200" y="6492899"/>
            <a:ext cx="2133600" cy="365125"/>
          </a:xfrm>
          <a:prstGeom prst="rect">
            <a:avLst/>
          </a:prstGeom>
        </p:spPr>
        <p:txBody>
          <a:bodyPr/>
          <a:lstStyle/>
          <a:p>
            <a:fld id="{A0F7496A-C4E0-4204-A9F9-00695E45691B}" type="slidenum">
              <a:rPr kumimoji="1" lang="ja-JP" altLang="en-US" smtClean="0"/>
              <a:pPr/>
              <a:t>&lt;#&gt;</a:t>
            </a:fld>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a:xfrm>
            <a:off x="457200" y="6492899"/>
            <a:ext cx="2133600" cy="365125"/>
          </a:xfrm>
          <a:prstGeom prst="rect">
            <a:avLst/>
          </a:prstGeom>
        </p:spPr>
        <p:txBody>
          <a:bodyPr/>
          <a:lstStyle/>
          <a:p>
            <a:fld id="{D41DF600-67BC-4053-95C5-70E253D874BC}" type="datetime1">
              <a:rPr kumimoji="1" lang="ja-JP" altLang="en-US" smtClean="0"/>
              <a:pPr/>
              <a:t>2010/8/26</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
        <p:nvSpPr>
          <p:cNvPr id="6" name="スライド番号プレースホルダ 5"/>
          <p:cNvSpPr>
            <a:spLocks noGrp="1"/>
          </p:cNvSpPr>
          <p:nvPr>
            <p:ph type="sldNum" sz="quarter" idx="12"/>
          </p:nvPr>
        </p:nvSpPr>
        <p:spPr>
          <a:xfrm>
            <a:off x="6553200" y="6492899"/>
            <a:ext cx="2133600" cy="365125"/>
          </a:xfrm>
          <a:prstGeom prst="rect">
            <a:avLst/>
          </a:prstGeom>
        </p:spPr>
        <p:txBody>
          <a:bodyPr/>
          <a:lstStyle/>
          <a:p>
            <a:fld id="{A0F7496A-C4E0-4204-A9F9-00695E45691B}" type="slidenum">
              <a:rPr kumimoji="1" lang="ja-JP" altLang="en-US" smtClean="0"/>
              <a:pPr/>
              <a:t>&lt;#&gt;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57200" y="274638"/>
            <a:ext cx="601980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a:xfrm>
            <a:off x="457200" y="6492899"/>
            <a:ext cx="2133600" cy="365125"/>
          </a:xfrm>
          <a:prstGeom prst="rect">
            <a:avLst/>
          </a:prstGeom>
        </p:spPr>
        <p:txBody>
          <a:bodyPr/>
          <a:lstStyle/>
          <a:p>
            <a:fld id="{701737C5-B42D-4894-B549-CDEE17F6AB6A}" type="datetime1">
              <a:rPr kumimoji="1" lang="ja-JP" altLang="en-US" smtClean="0"/>
              <a:pPr/>
              <a:t>2010/8/26</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
        <p:nvSpPr>
          <p:cNvPr id="6" name="スライド番号プレースホルダ 5"/>
          <p:cNvSpPr>
            <a:spLocks noGrp="1"/>
          </p:cNvSpPr>
          <p:nvPr>
            <p:ph type="sldNum" sz="quarter" idx="12"/>
          </p:nvPr>
        </p:nvSpPr>
        <p:spPr>
          <a:xfrm>
            <a:off x="6553200" y="6492899"/>
            <a:ext cx="2133600" cy="365125"/>
          </a:xfrm>
          <a:prstGeom prst="rect">
            <a:avLst/>
          </a:prstGeom>
        </p:spPr>
        <p:txBody>
          <a:bodyPr/>
          <a:lstStyle/>
          <a:p>
            <a:fld id="{A0F7496A-C4E0-4204-A9F9-00695E45691B}" type="slidenum">
              <a:rPr kumimoji="1" lang="ja-JP" altLang="en-US" smtClean="0"/>
              <a:pPr/>
              <a:t>&lt;#&gt;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マスタ タイトルの書式設定</a:t>
            </a:r>
            <a:endParaRPr kumimoji="1" lang="ja-JP" altLang="en-US" dirty="0"/>
          </a:p>
        </p:txBody>
      </p:sp>
      <p:sp>
        <p:nvSpPr>
          <p:cNvPr id="3" name="コンテンツ プレースホルダ 2"/>
          <p:cNvSpPr>
            <a:spLocks noGrp="1"/>
          </p:cNvSpPr>
          <p:nvPr>
            <p:ph idx="1"/>
          </p:nvPr>
        </p:nvSpPr>
        <p:spPr/>
        <p:txBody>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 3"/>
          <p:cNvSpPr>
            <a:spLocks noGrp="1"/>
          </p:cNvSpPr>
          <p:nvPr>
            <p:ph type="dt" sz="half" idx="10"/>
          </p:nvPr>
        </p:nvSpPr>
        <p:spPr>
          <a:xfrm>
            <a:off x="457200" y="6492899"/>
            <a:ext cx="2133600" cy="365125"/>
          </a:xfrm>
          <a:prstGeom prst="rect">
            <a:avLst/>
          </a:prstGeom>
        </p:spPr>
        <p:txBody>
          <a:bodyPr/>
          <a:lstStyle/>
          <a:p>
            <a:fld id="{2F30936E-6BB0-479A-BDBD-47BED8055B9D}" type="datetime1">
              <a:rPr kumimoji="1" lang="ja-JP" altLang="en-US" smtClean="0"/>
              <a:pPr/>
              <a:t>2010/8/26</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
        <p:nvSpPr>
          <p:cNvPr id="6" name="スライド番号プレースホルダ 5"/>
          <p:cNvSpPr>
            <a:spLocks noGrp="1"/>
          </p:cNvSpPr>
          <p:nvPr>
            <p:ph type="sldNum" sz="quarter" idx="12"/>
          </p:nvPr>
        </p:nvSpPr>
        <p:spPr>
          <a:xfrm>
            <a:off x="6553200" y="6492899"/>
            <a:ext cx="2133600" cy="365125"/>
          </a:xfrm>
          <a:prstGeom prst="rect">
            <a:avLst/>
          </a:prstGeom>
        </p:spPr>
        <p:txBody>
          <a:bodyPr/>
          <a:lstStyle/>
          <a:p>
            <a:fld id="{A0F7496A-C4E0-4204-A9F9-00695E45691B}" type="slidenum">
              <a:rPr kumimoji="1" lang="ja-JP" altLang="en-US" smtClean="0"/>
              <a:pPr/>
              <a:t>&lt;#&gt;</a:t>
            </a:fld>
            <a:endParaRPr kumimoji="1"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a:xfrm>
            <a:off x="457200" y="6492899"/>
            <a:ext cx="2133600" cy="365125"/>
          </a:xfrm>
          <a:prstGeom prst="rect">
            <a:avLst/>
          </a:prstGeom>
        </p:spPr>
        <p:txBody>
          <a:bodyPr/>
          <a:lstStyle/>
          <a:p>
            <a:fld id="{3218DD42-98F8-4692-8241-8F520F4E427E}" type="datetime1">
              <a:rPr kumimoji="1" lang="ja-JP" altLang="en-US" smtClean="0"/>
              <a:pPr/>
              <a:t>2010/8/26</a:t>
            </a:fld>
            <a:endParaRPr kumimoji="1" lang="ja-JP" altLang="en-US"/>
          </a:p>
        </p:txBody>
      </p:sp>
      <p:sp>
        <p:nvSpPr>
          <p:cNvPr id="5" name="フッター プレースホルダ 4"/>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
        <p:nvSpPr>
          <p:cNvPr id="6" name="スライド番号プレースホルダ 5"/>
          <p:cNvSpPr>
            <a:spLocks noGrp="1"/>
          </p:cNvSpPr>
          <p:nvPr>
            <p:ph type="sldNum" sz="quarter" idx="12"/>
          </p:nvPr>
        </p:nvSpPr>
        <p:spPr>
          <a:xfrm>
            <a:off x="6553200" y="6492899"/>
            <a:ext cx="2133600" cy="365125"/>
          </a:xfrm>
          <a:prstGeom prst="rect">
            <a:avLst/>
          </a:prstGeom>
        </p:spPr>
        <p:txBody>
          <a:bodyPr/>
          <a:lstStyle/>
          <a:p>
            <a:fld id="{A0F7496A-C4E0-4204-A9F9-00695E45691B}" type="slidenum">
              <a:rPr kumimoji="1" lang="ja-JP" altLang="en-US" smtClean="0"/>
              <a:pPr/>
              <a:t>&lt;#&gt;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a:xfrm>
            <a:off x="457200" y="6492899"/>
            <a:ext cx="2133600" cy="365125"/>
          </a:xfrm>
          <a:prstGeom prst="rect">
            <a:avLst/>
          </a:prstGeom>
        </p:spPr>
        <p:txBody>
          <a:bodyPr/>
          <a:lstStyle/>
          <a:p>
            <a:fld id="{68BF7341-65CA-4A78-9938-48667C5ECE91}" type="datetime1">
              <a:rPr kumimoji="1" lang="ja-JP" altLang="en-US" smtClean="0"/>
              <a:pPr/>
              <a:t>2010/8/26</a:t>
            </a:fld>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
        <p:nvSpPr>
          <p:cNvPr id="7" name="スライド番号プレースホルダ 6"/>
          <p:cNvSpPr>
            <a:spLocks noGrp="1"/>
          </p:cNvSpPr>
          <p:nvPr>
            <p:ph type="sldNum" sz="quarter" idx="12"/>
          </p:nvPr>
        </p:nvSpPr>
        <p:spPr>
          <a:xfrm>
            <a:off x="6553200" y="6492899"/>
            <a:ext cx="2133600" cy="365125"/>
          </a:xfrm>
          <a:prstGeom prst="rect">
            <a:avLst/>
          </a:prstGeom>
        </p:spPr>
        <p:txBody>
          <a:bodyPr/>
          <a:lstStyle/>
          <a:p>
            <a:fld id="{A0F7496A-C4E0-4204-A9F9-00695E45691B}" type="slidenum">
              <a:rPr kumimoji="1" lang="ja-JP" altLang="en-US" smtClean="0"/>
              <a:pPr/>
              <a:t>&lt;#&gt;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a:xfrm>
            <a:off x="457200" y="6492899"/>
            <a:ext cx="2133600" cy="365125"/>
          </a:xfrm>
          <a:prstGeom prst="rect">
            <a:avLst/>
          </a:prstGeom>
        </p:spPr>
        <p:txBody>
          <a:bodyPr/>
          <a:lstStyle/>
          <a:p>
            <a:fld id="{2D5836D6-E275-4023-9F8A-B3670DE59A0D}" type="datetime1">
              <a:rPr kumimoji="1" lang="ja-JP" altLang="en-US" smtClean="0"/>
              <a:pPr/>
              <a:t>2010/8/26</a:t>
            </a:fld>
            <a:endParaRPr kumimoji="1" lang="ja-JP" altLang="en-US"/>
          </a:p>
        </p:txBody>
      </p:sp>
      <p:sp>
        <p:nvSpPr>
          <p:cNvPr id="8" name="フッター プレースホルダ 7"/>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
        <p:nvSpPr>
          <p:cNvPr id="9" name="スライド番号プレースホルダ 8"/>
          <p:cNvSpPr>
            <a:spLocks noGrp="1"/>
          </p:cNvSpPr>
          <p:nvPr>
            <p:ph type="sldNum" sz="quarter" idx="12"/>
          </p:nvPr>
        </p:nvSpPr>
        <p:spPr>
          <a:xfrm>
            <a:off x="6553200" y="6492899"/>
            <a:ext cx="2133600" cy="365125"/>
          </a:xfrm>
          <a:prstGeom prst="rect">
            <a:avLst/>
          </a:prstGeom>
        </p:spPr>
        <p:txBody>
          <a:bodyPr/>
          <a:lstStyle/>
          <a:p>
            <a:fld id="{A0F7496A-C4E0-4204-A9F9-00695E45691B}" type="slidenum">
              <a:rPr kumimoji="1" lang="ja-JP" altLang="en-US" smtClean="0"/>
              <a:pPr/>
              <a:t>&lt;#&gt;</a:t>
            </a:fld>
            <a:endParaRPr kumimoji="1" lang="ja-JP"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a:xfrm>
            <a:off x="457200" y="6492899"/>
            <a:ext cx="2133600" cy="365125"/>
          </a:xfrm>
          <a:prstGeom prst="rect">
            <a:avLst/>
          </a:prstGeom>
        </p:spPr>
        <p:txBody>
          <a:bodyPr/>
          <a:lstStyle/>
          <a:p>
            <a:fld id="{938D2A46-D155-4C04-A36C-BB5FF899360D}" type="datetime1">
              <a:rPr kumimoji="1" lang="ja-JP" altLang="en-US" smtClean="0"/>
              <a:pPr/>
              <a:t>2010/8/26</a:t>
            </a:fld>
            <a:endParaRPr kumimoji="1" lang="ja-JP" altLang="en-US"/>
          </a:p>
        </p:txBody>
      </p:sp>
      <p:sp>
        <p:nvSpPr>
          <p:cNvPr id="4" name="フッター プレースホルダ 3"/>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
        <p:nvSpPr>
          <p:cNvPr id="5" name="スライド番号プレースホルダ 4"/>
          <p:cNvSpPr>
            <a:spLocks noGrp="1"/>
          </p:cNvSpPr>
          <p:nvPr>
            <p:ph type="sldNum" sz="quarter" idx="12"/>
          </p:nvPr>
        </p:nvSpPr>
        <p:spPr>
          <a:xfrm>
            <a:off x="6553200" y="6492899"/>
            <a:ext cx="2133600" cy="365125"/>
          </a:xfrm>
          <a:prstGeom prst="rect">
            <a:avLst/>
          </a:prstGeom>
        </p:spPr>
        <p:txBody>
          <a:bodyPr/>
          <a:lstStyle/>
          <a:p>
            <a:fld id="{A0F7496A-C4E0-4204-A9F9-00695E45691B}" type="slidenum">
              <a:rPr kumimoji="1" lang="ja-JP" altLang="en-US" smtClean="0"/>
              <a:pPr/>
              <a:t>&lt;#&gt;</a:t>
            </a:fld>
            <a:endParaRPr kumimoji="1" lang="ja-JP"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a:xfrm>
            <a:off x="457200" y="6492899"/>
            <a:ext cx="2133600" cy="365125"/>
          </a:xfrm>
          <a:prstGeom prst="rect">
            <a:avLst/>
          </a:prstGeom>
        </p:spPr>
        <p:txBody>
          <a:bodyPr/>
          <a:lstStyle/>
          <a:p>
            <a:fld id="{8E0DDBA3-C202-433A-B801-AED1B980FD34}" type="datetime1">
              <a:rPr kumimoji="1" lang="ja-JP" altLang="en-US" smtClean="0"/>
              <a:pPr/>
              <a:t>2010/8/26</a:t>
            </a:fld>
            <a:endParaRPr kumimoji="1" lang="ja-JP" altLang="en-US"/>
          </a:p>
        </p:txBody>
      </p:sp>
      <p:sp>
        <p:nvSpPr>
          <p:cNvPr id="3" name="フッター プレースホルダ 2"/>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
        <p:nvSpPr>
          <p:cNvPr id="4" name="スライド番号プレースホルダ 3"/>
          <p:cNvSpPr>
            <a:spLocks noGrp="1"/>
          </p:cNvSpPr>
          <p:nvPr>
            <p:ph type="sldNum" sz="quarter" idx="12"/>
          </p:nvPr>
        </p:nvSpPr>
        <p:spPr>
          <a:xfrm>
            <a:off x="6553200" y="6492899"/>
            <a:ext cx="2133600" cy="365125"/>
          </a:xfrm>
          <a:prstGeom prst="rect">
            <a:avLst/>
          </a:prstGeom>
        </p:spPr>
        <p:txBody>
          <a:bodyPr/>
          <a:lstStyle/>
          <a:p>
            <a:fld id="{A0F7496A-C4E0-4204-A9F9-00695E45691B}" type="slidenum">
              <a:rPr kumimoji="1" lang="ja-JP" altLang="en-US" smtClean="0"/>
              <a:pPr/>
              <a:t>&lt;#&gt;</a:t>
            </a:fld>
            <a:endParaRPr kumimoji="1" lang="ja-JP"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a:xfrm>
            <a:off x="457200" y="6492899"/>
            <a:ext cx="2133600" cy="365125"/>
          </a:xfrm>
          <a:prstGeom prst="rect">
            <a:avLst/>
          </a:prstGeom>
        </p:spPr>
        <p:txBody>
          <a:bodyPr/>
          <a:lstStyle/>
          <a:p>
            <a:fld id="{E5D60EDF-C660-46A8-A836-36C3C951CE78}" type="datetime1">
              <a:rPr kumimoji="1" lang="ja-JP" altLang="en-US" smtClean="0"/>
              <a:pPr/>
              <a:t>2010/8/26</a:t>
            </a:fld>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
        <p:nvSpPr>
          <p:cNvPr id="7" name="スライド番号プレースホルダ 6"/>
          <p:cNvSpPr>
            <a:spLocks noGrp="1"/>
          </p:cNvSpPr>
          <p:nvPr>
            <p:ph type="sldNum" sz="quarter" idx="12"/>
          </p:nvPr>
        </p:nvSpPr>
        <p:spPr>
          <a:xfrm>
            <a:off x="6553200" y="6492899"/>
            <a:ext cx="2133600" cy="365125"/>
          </a:xfrm>
          <a:prstGeom prst="rect">
            <a:avLst/>
          </a:prstGeom>
        </p:spPr>
        <p:txBody>
          <a:bodyPr/>
          <a:lstStyle/>
          <a:p>
            <a:fld id="{A0F7496A-C4E0-4204-A9F9-00695E45691B}" type="slidenum">
              <a:rPr kumimoji="1" lang="ja-JP" altLang="en-US" smtClean="0"/>
              <a:pPr/>
              <a:t>&lt;#&gt;</a:t>
            </a:fld>
            <a:endParaRPr kumimoji="1" lang="ja-JP"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a:xfrm>
            <a:off x="457200" y="6492899"/>
            <a:ext cx="2133600" cy="365125"/>
          </a:xfrm>
          <a:prstGeom prst="rect">
            <a:avLst/>
          </a:prstGeom>
        </p:spPr>
        <p:txBody>
          <a:bodyPr/>
          <a:lstStyle/>
          <a:p>
            <a:fld id="{1269B7DE-2A47-4C42-BAD2-407B51227351}" type="datetime1">
              <a:rPr kumimoji="1" lang="ja-JP" altLang="en-US" smtClean="0"/>
              <a:pPr/>
              <a:t>2010/8/26</a:t>
            </a:fld>
            <a:endParaRPr kumimoji="1" lang="ja-JP" altLang="en-US"/>
          </a:p>
        </p:txBody>
      </p:sp>
      <p:sp>
        <p:nvSpPr>
          <p:cNvPr id="6" name="フッター プレースホルダ 5"/>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
        <p:nvSpPr>
          <p:cNvPr id="7" name="スライド番号プレースホルダ 6"/>
          <p:cNvSpPr>
            <a:spLocks noGrp="1"/>
          </p:cNvSpPr>
          <p:nvPr>
            <p:ph type="sldNum" sz="quarter" idx="12"/>
          </p:nvPr>
        </p:nvSpPr>
        <p:spPr>
          <a:xfrm>
            <a:off x="6553200" y="6492899"/>
            <a:ext cx="2133600" cy="365125"/>
          </a:xfrm>
          <a:prstGeom prst="rect">
            <a:avLst/>
          </a:prstGeom>
        </p:spPr>
        <p:txBody>
          <a:bodyPr/>
          <a:lstStyle/>
          <a:p>
            <a:fld id="{A0F7496A-C4E0-4204-A9F9-00695E45691B}" type="slidenum">
              <a:rPr kumimoji="1" lang="ja-JP" altLang="en-US" smtClean="0"/>
              <a:pPr/>
              <a:t>&lt;#&gt;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5" name="フッター プレースホルダ 4"/>
          <p:cNvSpPr>
            <a:spLocks noGrp="1"/>
          </p:cNvSpPr>
          <p:nvPr>
            <p:ph type="ftr" sz="quarter" idx="3"/>
          </p:nvPr>
        </p:nvSpPr>
        <p:spPr>
          <a:xfrm>
            <a:off x="0" y="6572272"/>
            <a:ext cx="9144000" cy="285752"/>
          </a:xfrm>
          <a:prstGeom prst="rect">
            <a:avLst/>
          </a:prstGeom>
          <a:solidFill>
            <a:schemeClr val="tx1">
              <a:lumMod val="65000"/>
              <a:lumOff val="35000"/>
            </a:schemeClr>
          </a:solidFill>
        </p:spPr>
        <p:txBody>
          <a:bodyPr vert="horz" lIns="91440" tIns="45720" rIns="91440" bIns="45720" rtlCol="0" anchor="ctr"/>
          <a:lstStyle>
            <a:lvl1pPr algn="ctr">
              <a:lnSpc>
                <a:spcPts val="1200"/>
              </a:lnSpc>
              <a:defRPr sz="1200" i="1">
                <a:solidFill>
                  <a:schemeClr val="bg1"/>
                </a:solidFill>
              </a:defRPr>
            </a:lvl1pPr>
          </a:lstStyle>
          <a:p>
            <a:r>
              <a:rPr lang="en-US" altLang="ja-JP" smtClean="0"/>
              <a:t>Tetsuya Takemi, Disaster Prevention Research Institute, Kyoto University</a:t>
            </a:r>
            <a:endParaRPr lang="ja-JP" altLang="en-US" dirty="0"/>
          </a:p>
        </p:txBody>
      </p:sp>
      <p:sp>
        <p:nvSpPr>
          <p:cNvPr id="2" name="タイトル プレースホルダ 1"/>
          <p:cNvSpPr>
            <a:spLocks noGrp="1"/>
          </p:cNvSpPr>
          <p:nvPr>
            <p:ph type="title"/>
          </p:nvPr>
        </p:nvSpPr>
        <p:spPr>
          <a:xfrm>
            <a:off x="457200" y="188640"/>
            <a:ext cx="8229600" cy="654032"/>
          </a:xfrm>
          <a:prstGeom prst="rect">
            <a:avLst/>
          </a:prstGeom>
        </p:spPr>
        <p:txBody>
          <a:bodyPr vert="horz" lIns="91440" tIns="45720" rIns="91440" bIns="45720" rtlCol="0" anchor="ctr">
            <a:normAutofit/>
          </a:bodyPr>
          <a:lstStyle/>
          <a:p>
            <a:r>
              <a:rPr kumimoji="1" lang="ja-JP" altLang="en-US" dirty="0" smtClean="0"/>
              <a:t>マスタ タイトルの書式設定</a:t>
            </a:r>
            <a:endParaRPr kumimoji="1" lang="ja-JP" altLang="en-US" dirty="0"/>
          </a:p>
        </p:txBody>
      </p:sp>
      <p:sp>
        <p:nvSpPr>
          <p:cNvPr id="3" name="テキスト プレースホルダ 2"/>
          <p:cNvSpPr>
            <a:spLocks noGrp="1"/>
          </p:cNvSpPr>
          <p:nvPr>
            <p:ph type="body" idx="1"/>
          </p:nvPr>
        </p:nvSpPr>
        <p:spPr>
          <a:xfrm>
            <a:off x="457200" y="908720"/>
            <a:ext cx="8229600" cy="5592114"/>
          </a:xfrm>
          <a:prstGeom prst="rect">
            <a:avLst/>
          </a:prstGeom>
        </p:spPr>
        <p:txBody>
          <a:bodyPr vert="horz" lIns="91440" tIns="45720" rIns="91440" bIns="45720" rtlCol="0">
            <a:normAutofit/>
          </a:bodyPr>
          <a:lstStyle/>
          <a:p>
            <a:pPr lvl="0"/>
            <a:r>
              <a:rPr kumimoji="1" lang="ja-JP" altLang="en-US" dirty="0" smtClean="0"/>
              <a:t>マスタ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hf sldNum="0" hdr="0" dt="0"/>
  <p:txStyles>
    <p:titleStyle>
      <a:lvl1pPr algn="ctr" defTabSz="914400" rtl="0" eaLnBrk="1" latinLnBrk="0" hangingPunct="1">
        <a:spcBef>
          <a:spcPct val="0"/>
        </a:spcBef>
        <a:buNone/>
        <a:defRPr kumimoji="1" sz="32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g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6.xml"/><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oleObject" Target="../embeddings/oleObject1.bin"/><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6.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6.xml"/><Relationship Id="rId1" Type="http://schemas.openxmlformats.org/officeDocument/2006/relationships/vmlDrawing" Target="../drawings/vmlDrawing2.vml"/><Relationship Id="rId4" Type="http://schemas.openxmlformats.org/officeDocument/2006/relationships/oleObject" Target="../embeddings/oleObject3.bin"/></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6.xml"/><Relationship Id="rId1" Type="http://schemas.openxmlformats.org/officeDocument/2006/relationships/vmlDrawing" Target="../drawings/vmlDrawing3.vml"/><Relationship Id="rId4" Type="http://schemas.openxmlformats.org/officeDocument/2006/relationships/oleObject" Target="../embeddings/oleObject4.bin"/></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oleObject" Target="../embeddings/oleObject7.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6.bin"/><Relationship Id="rId5" Type="http://schemas.openxmlformats.org/officeDocument/2006/relationships/oleObject" Target="../embeddings/oleObject5.bin"/><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68.png"/><Relationship Id="rId5" Type="http://schemas.openxmlformats.org/officeDocument/2006/relationships/oleObject" Target="../embeddings/oleObject8.bin"/><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oleObject" Target="../embeddings/oleObject10.bin"/><Relationship Id="rId4" Type="http://schemas.openxmlformats.org/officeDocument/2006/relationships/oleObject" Target="../embeddings/oleObject9.bin"/></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oleObject" Target="../embeddings/oleObject11.bin"/></Relationships>
</file>

<file path=ppt/slides/_rels/slide43.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oleObject" Target="../embeddings/oleObject12.bin"/></Relationships>
</file>

<file path=ppt/slides/_rels/slide4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84.png"/></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8.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4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chart" Target="../charts/char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323528" y="1428737"/>
            <a:ext cx="8496944" cy="2171714"/>
          </a:xfrm>
        </p:spPr>
        <p:txBody>
          <a:bodyPr>
            <a:normAutofit/>
          </a:bodyPr>
          <a:lstStyle/>
          <a:p>
            <a:r>
              <a:rPr lang="ja-JP" altLang="en-US" sz="4400" dirty="0" smtClean="0"/>
              <a:t>高分解能数値実験による</a:t>
            </a:r>
            <a:r>
              <a:rPr lang="en-US" altLang="ja-JP" sz="4400" dirty="0" smtClean="0"/>
              <a:t/>
            </a:r>
            <a:br>
              <a:rPr lang="en-US" altLang="ja-JP" sz="4400" dirty="0" smtClean="0"/>
            </a:br>
            <a:r>
              <a:rPr lang="ja-JP" altLang="en-US" sz="4400" dirty="0" smtClean="0"/>
              <a:t>地球ダストデビルの</a:t>
            </a:r>
            <a:r>
              <a:rPr lang="en-US" altLang="ja-JP" sz="4400" dirty="0" smtClean="0"/>
              <a:t/>
            </a:r>
            <a:br>
              <a:rPr lang="en-US" altLang="ja-JP" sz="4400" dirty="0" smtClean="0"/>
            </a:br>
            <a:r>
              <a:rPr lang="ja-JP" altLang="en-US" sz="4400" dirty="0" smtClean="0"/>
              <a:t>強化・維持過程の解析</a:t>
            </a:r>
            <a:endParaRPr kumimoji="1" lang="ja-JP" altLang="en-US" sz="4400" dirty="0"/>
          </a:p>
        </p:txBody>
      </p:sp>
      <p:sp>
        <p:nvSpPr>
          <p:cNvPr id="3" name="サブタイトル 2"/>
          <p:cNvSpPr>
            <a:spLocks noGrp="1"/>
          </p:cNvSpPr>
          <p:nvPr>
            <p:ph type="subTitle" idx="1"/>
          </p:nvPr>
        </p:nvSpPr>
        <p:spPr/>
        <p:txBody>
          <a:bodyPr>
            <a:noAutofit/>
          </a:bodyPr>
          <a:lstStyle/>
          <a:p>
            <a:pPr>
              <a:spcAft>
                <a:spcPts val="600"/>
              </a:spcAft>
            </a:pPr>
            <a:r>
              <a:rPr lang="ja-JP" altLang="en-US" dirty="0" smtClean="0"/>
              <a:t>竹見哲也</a:t>
            </a:r>
            <a:endParaRPr kumimoji="1" lang="en-US" altLang="ja-JP" dirty="0" smtClean="0"/>
          </a:p>
          <a:p>
            <a:r>
              <a:rPr kumimoji="1" lang="ja-JP" altLang="en-US" sz="2400" dirty="0" smtClean="0"/>
              <a:t>京都大学防災研究所</a:t>
            </a:r>
            <a:endParaRPr kumimoji="1" lang="en-US" altLang="ja-JP" sz="2400" dirty="0" smtClean="0"/>
          </a:p>
          <a:p>
            <a:r>
              <a:rPr lang="ja-JP" altLang="en-US" sz="2400" dirty="0" smtClean="0"/>
              <a:t>気象・水象災害研究部門</a:t>
            </a:r>
            <a:endParaRPr kumimoji="1" lang="ja-JP" altLang="en-US" sz="2400" dirty="0"/>
          </a:p>
        </p:txBody>
      </p:sp>
      <p:sp>
        <p:nvSpPr>
          <p:cNvPr id="4" name="テキスト ボックス 3"/>
          <p:cNvSpPr txBox="1"/>
          <p:nvPr/>
        </p:nvSpPr>
        <p:spPr>
          <a:xfrm>
            <a:off x="179512" y="188640"/>
            <a:ext cx="8784976" cy="369332"/>
          </a:xfrm>
          <a:prstGeom prst="rect">
            <a:avLst/>
          </a:prstGeom>
          <a:noFill/>
        </p:spPr>
        <p:txBody>
          <a:bodyPr wrap="square" rtlCol="0">
            <a:spAutoFit/>
          </a:bodyPr>
          <a:lstStyle/>
          <a:p>
            <a:r>
              <a:rPr lang="ja-JP" altLang="en-US" dirty="0" smtClean="0"/>
              <a:t>惑星大気研究会オンラインセミナー，神戸大学惑星科学研究センター，</a:t>
            </a:r>
            <a:r>
              <a:rPr lang="en-US" altLang="ja-JP" dirty="0" smtClean="0"/>
              <a:t>2010</a:t>
            </a:r>
            <a:r>
              <a:rPr lang="ja-JP" altLang="en-US" dirty="0" smtClean="0"/>
              <a:t>年</a:t>
            </a:r>
            <a:r>
              <a:rPr lang="en-US" altLang="ja-JP" dirty="0" smtClean="0"/>
              <a:t>8</a:t>
            </a:r>
            <a:r>
              <a:rPr lang="ja-JP" altLang="en-US" dirty="0" smtClean="0"/>
              <a:t>月</a:t>
            </a:r>
            <a:r>
              <a:rPr lang="en-US" altLang="ja-JP" dirty="0" smtClean="0"/>
              <a:t>26</a:t>
            </a:r>
            <a:r>
              <a:rPr lang="ja-JP" altLang="en-US" dirty="0" smtClean="0"/>
              <a:t>日</a:t>
            </a:r>
            <a:endParaRPr kumimoji="1" lang="ja-JP" alt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火星のダストデビル</a:t>
            </a:r>
            <a:endParaRPr kumimoji="1" lang="ja-JP" altLang="en-US" dirty="0"/>
          </a:p>
        </p:txBody>
      </p:sp>
      <p:sp>
        <p:nvSpPr>
          <p:cNvPr id="3" name="フッター プレースホルダ 2"/>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pic>
        <p:nvPicPr>
          <p:cNvPr id="4" name="Picture 10" descr="dd_enhanced_525b-B558R1"/>
          <p:cNvPicPr>
            <a:picLocks noChangeAspect="1" noChangeArrowheads="1" noCrop="1"/>
          </p:cNvPicPr>
          <p:nvPr/>
        </p:nvPicPr>
        <p:blipFill>
          <a:blip r:embed="rId2" cstate="print"/>
          <a:srcRect/>
          <a:stretch>
            <a:fillRect/>
          </a:stretch>
        </p:blipFill>
        <p:spPr bwMode="auto">
          <a:xfrm>
            <a:off x="2987824" y="4653136"/>
            <a:ext cx="5832648" cy="1460932"/>
          </a:xfrm>
          <a:prstGeom prst="rect">
            <a:avLst/>
          </a:prstGeom>
          <a:noFill/>
        </p:spPr>
      </p:pic>
      <p:sp>
        <p:nvSpPr>
          <p:cNvPr id="5" name="Text Box 11"/>
          <p:cNvSpPr txBox="1">
            <a:spLocks noChangeArrowheads="1"/>
          </p:cNvSpPr>
          <p:nvPr/>
        </p:nvSpPr>
        <p:spPr bwMode="auto">
          <a:xfrm>
            <a:off x="3275856" y="6165304"/>
            <a:ext cx="5544616" cy="369332"/>
          </a:xfrm>
          <a:prstGeom prst="rect">
            <a:avLst/>
          </a:prstGeom>
          <a:noFill/>
          <a:ln w="9525">
            <a:noFill/>
            <a:miter lim="800000"/>
            <a:headEnd/>
            <a:tailEnd/>
          </a:ln>
          <a:effectLst/>
        </p:spPr>
        <p:txBody>
          <a:bodyPr wrap="square">
            <a:spAutoFit/>
          </a:bodyPr>
          <a:lstStyle/>
          <a:p>
            <a:pPr algn="ctr">
              <a:spcBef>
                <a:spcPct val="50000"/>
              </a:spcBef>
            </a:pPr>
            <a:r>
              <a:rPr lang="ja-JP" altLang="en-US" dirty="0"/>
              <a:t>（</a:t>
            </a:r>
            <a:r>
              <a:rPr lang="en-US" altLang="ja-JP" dirty="0"/>
              <a:t>NASA‘s Mars Exploration Rover Spirit</a:t>
            </a:r>
            <a:r>
              <a:rPr lang="ja-JP" altLang="en-US" dirty="0"/>
              <a:t>による）</a:t>
            </a:r>
          </a:p>
        </p:txBody>
      </p:sp>
      <p:pic>
        <p:nvPicPr>
          <p:cNvPr id="6" name="図 5" descr="dd6.jpg"/>
          <p:cNvPicPr>
            <a:picLocks noChangeAspect="1"/>
          </p:cNvPicPr>
          <p:nvPr/>
        </p:nvPicPr>
        <p:blipFill>
          <a:blip r:embed="rId3" cstate="print"/>
          <a:stretch>
            <a:fillRect/>
          </a:stretch>
        </p:blipFill>
        <p:spPr>
          <a:xfrm>
            <a:off x="251519" y="796070"/>
            <a:ext cx="4392489" cy="3857066"/>
          </a:xfrm>
          <a:prstGeom prst="rect">
            <a:avLst/>
          </a:prstGeom>
        </p:spPr>
      </p:pic>
      <p:sp>
        <p:nvSpPr>
          <p:cNvPr id="7" name="テキスト ボックス 6"/>
          <p:cNvSpPr txBox="1"/>
          <p:nvPr/>
        </p:nvSpPr>
        <p:spPr>
          <a:xfrm>
            <a:off x="4716016" y="2780928"/>
            <a:ext cx="2880320" cy="369332"/>
          </a:xfrm>
          <a:prstGeom prst="rect">
            <a:avLst/>
          </a:prstGeom>
          <a:noFill/>
        </p:spPr>
        <p:txBody>
          <a:bodyPr wrap="square" rtlCol="0">
            <a:spAutoFit/>
          </a:bodyPr>
          <a:lstStyle/>
          <a:p>
            <a:r>
              <a:rPr kumimoji="1" lang="en-US" altLang="ja-JP" dirty="0" smtClean="0"/>
              <a:t>(</a:t>
            </a:r>
            <a:r>
              <a:rPr kumimoji="1" lang="en-US" altLang="ja-JP" dirty="0" err="1" smtClean="0"/>
              <a:t>Balme</a:t>
            </a:r>
            <a:r>
              <a:rPr kumimoji="1" lang="en-US" altLang="ja-JP" dirty="0" smtClean="0"/>
              <a:t> and Greeley 2006) </a:t>
            </a:r>
            <a:endParaRPr kumimoji="1" lang="ja-JP" alt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地球と火星のダストデビル</a:t>
            </a:r>
            <a:endParaRPr kumimoji="1" lang="ja-JP" altLang="en-US" dirty="0"/>
          </a:p>
        </p:txBody>
      </p:sp>
      <p:sp>
        <p:nvSpPr>
          <p:cNvPr id="3" name="フッター プレースホルダ 2"/>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graphicFrame>
        <p:nvGraphicFramePr>
          <p:cNvPr id="5" name="表 4"/>
          <p:cNvGraphicFramePr>
            <a:graphicFrameLocks noGrp="1"/>
          </p:cNvGraphicFramePr>
          <p:nvPr/>
        </p:nvGraphicFramePr>
        <p:xfrm>
          <a:off x="323527" y="1340768"/>
          <a:ext cx="8496945" cy="3832200"/>
        </p:xfrm>
        <a:graphic>
          <a:graphicData uri="http://schemas.openxmlformats.org/drawingml/2006/table">
            <a:tbl>
              <a:tblPr firstRow="1" bandRow="1">
                <a:tableStyleId>{5C22544A-7EE6-4342-B048-85BDC9FD1C3A}</a:tableStyleId>
              </a:tblPr>
              <a:tblGrid>
                <a:gridCol w="772450"/>
                <a:gridCol w="1099758"/>
                <a:gridCol w="1152128"/>
                <a:gridCol w="864096"/>
                <a:gridCol w="864096"/>
                <a:gridCol w="1152129"/>
                <a:gridCol w="1224135"/>
                <a:gridCol w="1368153"/>
              </a:tblGrid>
              <a:tr h="1277400">
                <a:tc>
                  <a:txBody>
                    <a:bodyPr/>
                    <a:lstStyle/>
                    <a:p>
                      <a:pPr algn="ctr"/>
                      <a:endParaRPr kumimoji="1" lang="ja-JP" altLang="en-US" sz="2000" dirty="0"/>
                    </a:p>
                  </a:txBody>
                  <a:tcPr anchor="ctr"/>
                </a:tc>
                <a:tc>
                  <a:txBody>
                    <a:bodyPr/>
                    <a:lstStyle/>
                    <a:p>
                      <a:pPr algn="ctr"/>
                      <a:r>
                        <a:rPr kumimoji="1" lang="ja-JP" altLang="en-US" sz="2000" dirty="0" smtClean="0"/>
                        <a:t>直径</a:t>
                      </a:r>
                      <a:endParaRPr kumimoji="1" lang="en-US" altLang="ja-JP" sz="2000" dirty="0" smtClean="0"/>
                    </a:p>
                    <a:p>
                      <a:pPr algn="ctr"/>
                      <a:r>
                        <a:rPr kumimoji="1" lang="en-US" altLang="ja-JP" sz="2000" dirty="0" smtClean="0"/>
                        <a:t>(m)</a:t>
                      </a:r>
                      <a:endParaRPr kumimoji="1" lang="ja-JP" altLang="en-US" sz="2000" dirty="0"/>
                    </a:p>
                  </a:txBody>
                  <a:tcPr anchor="ctr"/>
                </a:tc>
                <a:tc>
                  <a:txBody>
                    <a:bodyPr/>
                    <a:lstStyle/>
                    <a:p>
                      <a:pPr algn="ctr"/>
                      <a:r>
                        <a:rPr kumimoji="1" lang="ja-JP" altLang="en-US" sz="2000" dirty="0" smtClean="0"/>
                        <a:t>高さ</a:t>
                      </a:r>
                      <a:endParaRPr kumimoji="1" lang="en-US" altLang="ja-JP" sz="2000" dirty="0" smtClean="0"/>
                    </a:p>
                    <a:p>
                      <a:pPr algn="ctr"/>
                      <a:r>
                        <a:rPr kumimoji="1" lang="en-US" altLang="ja-JP" sz="2000" dirty="0" smtClean="0"/>
                        <a:t>(m)</a:t>
                      </a:r>
                      <a:endParaRPr kumimoji="1" lang="ja-JP" altLang="en-US" sz="2000" dirty="0"/>
                    </a:p>
                  </a:txBody>
                  <a:tcPr anchor="ctr"/>
                </a:tc>
                <a:tc>
                  <a:txBody>
                    <a:bodyPr/>
                    <a:lstStyle/>
                    <a:p>
                      <a:pPr algn="ctr"/>
                      <a:r>
                        <a:rPr kumimoji="1" lang="ja-JP" altLang="en-US" sz="2000" dirty="0" smtClean="0"/>
                        <a:t>接線風速</a:t>
                      </a:r>
                      <a:endParaRPr kumimoji="1" lang="en-US" altLang="ja-JP" sz="2000" dirty="0" smtClean="0"/>
                    </a:p>
                    <a:p>
                      <a:pPr algn="ctr"/>
                      <a:r>
                        <a:rPr kumimoji="1" lang="en-US" altLang="ja-JP" sz="2000" dirty="0" smtClean="0"/>
                        <a:t>(m/s)</a:t>
                      </a:r>
                      <a:endParaRPr kumimoji="1" lang="ja-JP" altLang="en-US" sz="2000" dirty="0"/>
                    </a:p>
                  </a:txBody>
                  <a:tcPr anchor="ctr"/>
                </a:tc>
                <a:tc>
                  <a:txBody>
                    <a:bodyPr/>
                    <a:lstStyle/>
                    <a:p>
                      <a:pPr algn="ctr"/>
                      <a:r>
                        <a:rPr kumimoji="1" lang="ja-JP" altLang="en-US" sz="2000" dirty="0" smtClean="0"/>
                        <a:t>鉛直速度</a:t>
                      </a:r>
                      <a:endParaRPr kumimoji="1" lang="en-US" altLang="ja-JP" sz="2000" dirty="0" smtClean="0"/>
                    </a:p>
                    <a:p>
                      <a:pPr algn="ctr"/>
                      <a:r>
                        <a:rPr kumimoji="1" lang="en-US" altLang="ja-JP" sz="2000" dirty="0" smtClean="0"/>
                        <a:t>(m/s)</a:t>
                      </a:r>
                      <a:endParaRPr kumimoji="1" lang="ja-JP" altLang="en-US" sz="2000" dirty="0"/>
                    </a:p>
                  </a:txBody>
                  <a:tcPr anchor="ctr"/>
                </a:tc>
                <a:tc>
                  <a:txBody>
                    <a:bodyPr/>
                    <a:lstStyle/>
                    <a:p>
                      <a:pPr algn="ctr"/>
                      <a:r>
                        <a:rPr kumimoji="1" lang="ja-JP" altLang="en-US" sz="2000" dirty="0" smtClean="0"/>
                        <a:t>回転の向き</a:t>
                      </a:r>
                      <a:endParaRPr kumimoji="1" lang="ja-JP" altLang="en-US" sz="2000" dirty="0"/>
                    </a:p>
                  </a:txBody>
                  <a:tcPr anchor="ctr"/>
                </a:tc>
                <a:tc>
                  <a:txBody>
                    <a:bodyPr/>
                    <a:lstStyle/>
                    <a:p>
                      <a:pPr algn="ctr"/>
                      <a:r>
                        <a:rPr kumimoji="1" lang="ja-JP" altLang="en-US" sz="2000" dirty="0" smtClean="0"/>
                        <a:t>気温偏差</a:t>
                      </a:r>
                      <a:endParaRPr kumimoji="1" lang="en-US" altLang="ja-JP" sz="2000" dirty="0" smtClean="0"/>
                    </a:p>
                    <a:p>
                      <a:pPr algn="ctr"/>
                      <a:r>
                        <a:rPr kumimoji="1" lang="en-US" altLang="ja-JP" sz="2000" dirty="0" smtClean="0"/>
                        <a:t>(K)</a:t>
                      </a:r>
                      <a:endParaRPr kumimoji="1" lang="ja-JP" altLang="en-US" sz="2000" dirty="0"/>
                    </a:p>
                  </a:txBody>
                  <a:tcPr anchor="ctr"/>
                </a:tc>
                <a:tc>
                  <a:txBody>
                    <a:bodyPr/>
                    <a:lstStyle/>
                    <a:p>
                      <a:pPr algn="ctr"/>
                      <a:r>
                        <a:rPr kumimoji="1" lang="ja-JP" altLang="en-US" sz="2000" dirty="0" smtClean="0"/>
                        <a:t>気圧偏差</a:t>
                      </a:r>
                      <a:endParaRPr kumimoji="1" lang="en-US" altLang="ja-JP" sz="2000" dirty="0" smtClean="0"/>
                    </a:p>
                    <a:p>
                      <a:pPr algn="ctr"/>
                      <a:r>
                        <a:rPr kumimoji="1" lang="en-US" altLang="ja-JP" sz="2000" dirty="0" smtClean="0"/>
                        <a:t>(Pa)</a:t>
                      </a:r>
                      <a:endParaRPr kumimoji="1" lang="ja-JP" altLang="en-US" sz="2000" dirty="0"/>
                    </a:p>
                  </a:txBody>
                  <a:tcPr anchor="ctr"/>
                </a:tc>
              </a:tr>
              <a:tr h="1277400">
                <a:tc>
                  <a:txBody>
                    <a:bodyPr/>
                    <a:lstStyle/>
                    <a:p>
                      <a:pPr algn="ctr"/>
                      <a:r>
                        <a:rPr kumimoji="1" lang="ja-JP" altLang="en-US" sz="2000" dirty="0" smtClean="0"/>
                        <a:t>地球</a:t>
                      </a:r>
                      <a:endParaRPr kumimoji="1" lang="ja-JP" altLang="en-US" sz="2000" dirty="0"/>
                    </a:p>
                  </a:txBody>
                  <a:tcPr anchor="ctr"/>
                </a:tc>
                <a:tc>
                  <a:txBody>
                    <a:bodyPr/>
                    <a:lstStyle/>
                    <a:p>
                      <a:pPr algn="ctr"/>
                      <a:r>
                        <a:rPr kumimoji="1" lang="en-US" altLang="ja-JP" sz="2000" dirty="0" smtClean="0"/>
                        <a:t>1-150</a:t>
                      </a:r>
                    </a:p>
                    <a:p>
                      <a:pPr algn="ctr"/>
                      <a:r>
                        <a:rPr kumimoji="1" lang="en-US" altLang="ja-JP" sz="2000" dirty="0" smtClean="0"/>
                        <a:t>(5-30)</a:t>
                      </a:r>
                      <a:endParaRPr kumimoji="1" lang="ja-JP" altLang="en-US" sz="2000" dirty="0"/>
                    </a:p>
                  </a:txBody>
                  <a:tcPr anchor="ctr"/>
                </a:tc>
                <a:tc>
                  <a:txBody>
                    <a:bodyPr/>
                    <a:lstStyle/>
                    <a:p>
                      <a:pPr algn="ctr"/>
                      <a:r>
                        <a:rPr kumimoji="1" lang="en-US" altLang="ja-JP" sz="2000" dirty="0" smtClean="0"/>
                        <a:t>1-2400</a:t>
                      </a:r>
                    </a:p>
                    <a:p>
                      <a:pPr algn="ctr"/>
                      <a:r>
                        <a:rPr kumimoji="1" lang="en-US" altLang="ja-JP" sz="2000" dirty="0" smtClean="0"/>
                        <a:t>(250-1500)</a:t>
                      </a:r>
                      <a:endParaRPr kumimoji="1" lang="ja-JP" altLang="en-US" sz="2000" dirty="0"/>
                    </a:p>
                  </a:txBody>
                  <a:tcPr anchor="ctr"/>
                </a:tc>
                <a:tc>
                  <a:txBody>
                    <a:bodyPr/>
                    <a:lstStyle/>
                    <a:p>
                      <a:pPr algn="ctr"/>
                      <a:r>
                        <a:rPr kumimoji="1" lang="en-US" altLang="ja-JP" sz="2000" dirty="0" smtClean="0"/>
                        <a:t>5-20</a:t>
                      </a:r>
                      <a:endParaRPr kumimoji="1" lang="ja-JP" altLang="en-US" sz="2000" dirty="0"/>
                    </a:p>
                  </a:txBody>
                  <a:tcPr anchor="ctr"/>
                </a:tc>
                <a:tc>
                  <a:txBody>
                    <a:bodyPr/>
                    <a:lstStyle/>
                    <a:p>
                      <a:pPr algn="ctr"/>
                      <a:r>
                        <a:rPr kumimoji="1" lang="en-US" altLang="ja-JP" sz="2000" dirty="0" smtClean="0"/>
                        <a:t>3-15</a:t>
                      </a:r>
                    </a:p>
                    <a:p>
                      <a:pPr algn="ctr"/>
                      <a:r>
                        <a:rPr kumimoji="1" lang="en-US" altLang="ja-JP" sz="2000" dirty="0" smtClean="0"/>
                        <a:t>(4)</a:t>
                      </a:r>
                      <a:endParaRPr kumimoji="1" lang="ja-JP" altLang="en-US" sz="2000" dirty="0"/>
                    </a:p>
                  </a:txBody>
                  <a:tcPr anchor="ctr"/>
                </a:tc>
                <a:tc>
                  <a:txBody>
                    <a:bodyPr/>
                    <a:lstStyle/>
                    <a:p>
                      <a:pPr algn="ctr"/>
                      <a:r>
                        <a:rPr kumimoji="1" lang="ja-JP" altLang="en-US" sz="2000" dirty="0" smtClean="0"/>
                        <a:t>ランダム</a:t>
                      </a:r>
                      <a:endParaRPr kumimoji="1" lang="ja-JP" altLang="en-US" sz="2000" dirty="0"/>
                    </a:p>
                  </a:txBody>
                  <a:tcPr anchor="ctr"/>
                </a:tc>
                <a:tc>
                  <a:txBody>
                    <a:bodyPr/>
                    <a:lstStyle/>
                    <a:p>
                      <a:pPr algn="ctr"/>
                      <a:r>
                        <a:rPr kumimoji="1" lang="en-US" altLang="ja-JP" sz="2000" dirty="0" smtClean="0"/>
                        <a:t>2-8</a:t>
                      </a:r>
                    </a:p>
                    <a:p>
                      <a:pPr algn="ctr"/>
                      <a:r>
                        <a:rPr kumimoji="1" lang="en-US" altLang="ja-JP" sz="2000" dirty="0" smtClean="0"/>
                        <a:t>(3-4)</a:t>
                      </a:r>
                      <a:endParaRPr kumimoji="1" lang="ja-JP" altLang="en-US" sz="2000" dirty="0"/>
                    </a:p>
                  </a:txBody>
                  <a:tcPr anchor="ctr"/>
                </a:tc>
                <a:tc>
                  <a:txBody>
                    <a:bodyPr/>
                    <a:lstStyle/>
                    <a:p>
                      <a:pPr algn="ctr"/>
                      <a:r>
                        <a:rPr kumimoji="1" lang="en-US" altLang="ja-JP" sz="2000" dirty="0" smtClean="0"/>
                        <a:t>250-450</a:t>
                      </a:r>
                    </a:p>
                  </a:txBody>
                  <a:tcPr anchor="ctr"/>
                </a:tc>
              </a:tr>
              <a:tr h="1277400">
                <a:tc>
                  <a:txBody>
                    <a:bodyPr/>
                    <a:lstStyle/>
                    <a:p>
                      <a:pPr algn="ctr"/>
                      <a:r>
                        <a:rPr kumimoji="1" lang="ja-JP" altLang="en-US" sz="2000" dirty="0" smtClean="0"/>
                        <a:t>火星</a:t>
                      </a:r>
                      <a:endParaRPr kumimoji="1" lang="ja-JP" altLang="en-US" sz="2000" dirty="0"/>
                    </a:p>
                  </a:txBody>
                  <a:tcPr anchor="ctr"/>
                </a:tc>
                <a:tc>
                  <a:txBody>
                    <a:bodyPr/>
                    <a:lstStyle/>
                    <a:p>
                      <a:pPr algn="ctr"/>
                      <a:r>
                        <a:rPr kumimoji="1" lang="en-US" altLang="ja-JP" sz="2000" dirty="0" smtClean="0"/>
                        <a:t>5-1750</a:t>
                      </a:r>
                    </a:p>
                    <a:p>
                      <a:pPr algn="ctr"/>
                      <a:r>
                        <a:rPr kumimoji="1" lang="en-US" altLang="ja-JP" sz="2000" dirty="0" smtClean="0"/>
                        <a:t>(250)</a:t>
                      </a:r>
                      <a:endParaRPr kumimoji="1" lang="ja-JP" altLang="en-US" sz="2000" dirty="0"/>
                    </a:p>
                  </a:txBody>
                  <a:tcPr anchor="ctr"/>
                </a:tc>
                <a:tc>
                  <a:txBody>
                    <a:bodyPr/>
                    <a:lstStyle/>
                    <a:p>
                      <a:pPr algn="ctr"/>
                      <a:r>
                        <a:rPr kumimoji="1" lang="en-US" altLang="ja-JP" sz="2000" dirty="0" smtClean="0"/>
                        <a:t>&lt;8000</a:t>
                      </a:r>
                    </a:p>
                    <a:p>
                      <a:pPr algn="ctr"/>
                      <a:r>
                        <a:rPr kumimoji="1" lang="en-US" altLang="ja-JP" sz="2000" dirty="0" smtClean="0"/>
                        <a:t>(2000-6000)</a:t>
                      </a:r>
                      <a:endParaRPr kumimoji="1" lang="ja-JP" altLang="en-US" sz="2000" dirty="0"/>
                    </a:p>
                  </a:txBody>
                  <a:tcPr anchor="ctr"/>
                </a:tc>
                <a:tc>
                  <a:txBody>
                    <a:bodyPr/>
                    <a:lstStyle/>
                    <a:p>
                      <a:pPr algn="ctr"/>
                      <a:r>
                        <a:rPr kumimoji="1" lang="en-US" altLang="ja-JP" sz="2000" dirty="0" smtClean="0"/>
                        <a:t>2-93</a:t>
                      </a:r>
                      <a:endParaRPr kumimoji="1" lang="ja-JP" altLang="en-US" sz="2000" dirty="0"/>
                    </a:p>
                  </a:txBody>
                  <a:tcPr anchor="ctr"/>
                </a:tc>
                <a:tc>
                  <a:txBody>
                    <a:bodyPr/>
                    <a:lstStyle/>
                    <a:p>
                      <a:pPr algn="ctr"/>
                      <a:r>
                        <a:rPr kumimoji="1" lang="en-US" altLang="ja-JP" sz="2000" dirty="0" smtClean="0"/>
                        <a:t>N/A</a:t>
                      </a:r>
                      <a:endParaRPr kumimoji="1" lang="ja-JP" altLang="en-US" sz="2000" dirty="0"/>
                    </a:p>
                  </a:txBody>
                  <a:tcPr anchor="ctr"/>
                </a:tc>
                <a:tc>
                  <a:txBody>
                    <a:bodyPr/>
                    <a:lstStyle/>
                    <a:p>
                      <a:pPr algn="ctr"/>
                      <a:r>
                        <a:rPr kumimoji="1" lang="ja-JP" altLang="en-US" sz="2000" dirty="0" smtClean="0"/>
                        <a:t>ランダム</a:t>
                      </a:r>
                      <a:endParaRPr kumimoji="1" lang="ja-JP" altLang="en-US" sz="2000" dirty="0"/>
                    </a:p>
                  </a:txBody>
                  <a:tcPr anchor="ctr"/>
                </a:tc>
                <a:tc>
                  <a:txBody>
                    <a:bodyPr/>
                    <a:lstStyle/>
                    <a:p>
                      <a:pPr algn="ctr"/>
                      <a:r>
                        <a:rPr kumimoji="1" lang="en-US" altLang="ja-JP" sz="2000" dirty="0" smtClean="0"/>
                        <a:t>0.5-6</a:t>
                      </a:r>
                      <a:endParaRPr kumimoji="1" lang="ja-JP" altLang="en-US" sz="2000" dirty="0"/>
                    </a:p>
                  </a:txBody>
                  <a:tcPr anchor="ctr"/>
                </a:tc>
                <a:tc>
                  <a:txBody>
                    <a:bodyPr/>
                    <a:lstStyle/>
                    <a:p>
                      <a:pPr algn="ctr"/>
                      <a:r>
                        <a:rPr kumimoji="1" lang="en-US" altLang="ja-JP" sz="2000" dirty="0" smtClean="0"/>
                        <a:t>1.1-4.6</a:t>
                      </a:r>
                    </a:p>
                    <a:p>
                      <a:pPr algn="ctr"/>
                      <a:r>
                        <a:rPr kumimoji="1" lang="en-US" altLang="ja-JP" sz="2000" dirty="0" smtClean="0"/>
                        <a:t>(2-3)</a:t>
                      </a:r>
                      <a:endParaRPr kumimoji="1" lang="ja-JP" altLang="en-US" sz="2000" dirty="0"/>
                    </a:p>
                  </a:txBody>
                  <a:tcPr anchor="ctr"/>
                </a:tc>
              </a:tr>
            </a:tbl>
          </a:graphicData>
        </a:graphic>
      </p:graphicFrame>
      <p:sp>
        <p:nvSpPr>
          <p:cNvPr id="6" name="テキスト ボックス 5"/>
          <p:cNvSpPr txBox="1"/>
          <p:nvPr/>
        </p:nvSpPr>
        <p:spPr>
          <a:xfrm>
            <a:off x="1907704" y="5373216"/>
            <a:ext cx="5328592" cy="369332"/>
          </a:xfrm>
          <a:prstGeom prst="rect">
            <a:avLst/>
          </a:prstGeom>
          <a:noFill/>
        </p:spPr>
        <p:txBody>
          <a:bodyPr wrap="square" rtlCol="0">
            <a:spAutoFit/>
          </a:bodyPr>
          <a:lstStyle/>
          <a:p>
            <a:pPr algn="ctr"/>
            <a:r>
              <a:rPr kumimoji="1" lang="ja-JP" altLang="en-US" dirty="0" smtClean="0"/>
              <a:t>（カッコ内の数値は平均値または典型値）</a:t>
            </a:r>
            <a:endParaRPr kumimoji="1" lang="ja-JP" altLang="en-US" dirty="0"/>
          </a:p>
        </p:txBody>
      </p:sp>
      <p:sp>
        <p:nvSpPr>
          <p:cNvPr id="7" name="テキスト ボックス 6"/>
          <p:cNvSpPr txBox="1"/>
          <p:nvPr/>
        </p:nvSpPr>
        <p:spPr>
          <a:xfrm>
            <a:off x="6372200" y="5877272"/>
            <a:ext cx="2088232" cy="369332"/>
          </a:xfrm>
          <a:prstGeom prst="rect">
            <a:avLst/>
          </a:prstGeom>
          <a:noFill/>
        </p:spPr>
        <p:txBody>
          <a:bodyPr wrap="square" rtlCol="0">
            <a:spAutoFit/>
          </a:bodyPr>
          <a:lstStyle/>
          <a:p>
            <a:pPr algn="ctr"/>
            <a:r>
              <a:rPr kumimoji="1" lang="ja-JP" altLang="en-US" dirty="0" smtClean="0"/>
              <a:t>（</a:t>
            </a:r>
            <a:r>
              <a:rPr kumimoji="1" lang="en-US" altLang="ja-JP" dirty="0" err="1" smtClean="0"/>
              <a:t>Kanak</a:t>
            </a:r>
            <a:r>
              <a:rPr kumimoji="1" lang="en-US" altLang="ja-JP" dirty="0" smtClean="0"/>
              <a:t> 2006)</a:t>
            </a:r>
            <a:endParaRPr kumimoji="1" lang="ja-JP"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ドップラーレーダーによる観測</a:t>
            </a:r>
            <a:endParaRPr kumimoji="1" lang="ja-JP" altLang="en-US" dirty="0"/>
          </a:p>
        </p:txBody>
      </p:sp>
      <p:sp>
        <p:nvSpPr>
          <p:cNvPr id="3" name="フッター プレースホルダ 2"/>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pic>
        <p:nvPicPr>
          <p:cNvPr id="4" name="図 3" descr="bluestein1.jpg"/>
          <p:cNvPicPr>
            <a:picLocks noChangeAspect="1"/>
          </p:cNvPicPr>
          <p:nvPr/>
        </p:nvPicPr>
        <p:blipFill>
          <a:blip r:embed="rId2" cstate="print"/>
          <a:stretch>
            <a:fillRect/>
          </a:stretch>
        </p:blipFill>
        <p:spPr>
          <a:xfrm>
            <a:off x="98626" y="764704"/>
            <a:ext cx="4401366" cy="3312368"/>
          </a:xfrm>
          <a:prstGeom prst="rect">
            <a:avLst/>
          </a:prstGeom>
        </p:spPr>
      </p:pic>
      <p:pic>
        <p:nvPicPr>
          <p:cNvPr id="5" name="図 4" descr="bluestein2.jpg"/>
          <p:cNvPicPr>
            <a:picLocks noChangeAspect="1"/>
          </p:cNvPicPr>
          <p:nvPr/>
        </p:nvPicPr>
        <p:blipFill>
          <a:blip r:embed="rId3" cstate="print"/>
          <a:stretch>
            <a:fillRect/>
          </a:stretch>
        </p:blipFill>
        <p:spPr>
          <a:xfrm>
            <a:off x="4644008" y="3140968"/>
            <a:ext cx="4463750" cy="3321936"/>
          </a:xfrm>
          <a:prstGeom prst="rect">
            <a:avLst/>
          </a:prstGeom>
        </p:spPr>
      </p:pic>
      <p:sp>
        <p:nvSpPr>
          <p:cNvPr id="6" name="テキスト ボックス 5"/>
          <p:cNvSpPr txBox="1"/>
          <p:nvPr/>
        </p:nvSpPr>
        <p:spPr>
          <a:xfrm>
            <a:off x="2051720" y="5939988"/>
            <a:ext cx="2520280" cy="369332"/>
          </a:xfrm>
          <a:prstGeom prst="rect">
            <a:avLst/>
          </a:prstGeom>
          <a:noFill/>
        </p:spPr>
        <p:txBody>
          <a:bodyPr wrap="square" rtlCol="0">
            <a:spAutoFit/>
          </a:bodyPr>
          <a:lstStyle/>
          <a:p>
            <a:pPr algn="ctr"/>
            <a:r>
              <a:rPr kumimoji="1" lang="en-US" altLang="ja-JP" dirty="0" smtClean="0"/>
              <a:t>(Bluestein et al. 2004)</a:t>
            </a:r>
            <a:endParaRPr kumimoji="1" lang="ja-JP" altLang="en-US" dirty="0"/>
          </a:p>
        </p:txBody>
      </p:sp>
      <p:sp>
        <p:nvSpPr>
          <p:cNvPr id="7" name="テキスト ボックス 6"/>
          <p:cNvSpPr txBox="1"/>
          <p:nvPr/>
        </p:nvSpPr>
        <p:spPr>
          <a:xfrm>
            <a:off x="4644008" y="1124744"/>
            <a:ext cx="4427984" cy="923330"/>
          </a:xfrm>
          <a:prstGeom prst="rect">
            <a:avLst/>
          </a:prstGeom>
          <a:noFill/>
        </p:spPr>
        <p:txBody>
          <a:bodyPr wrap="square" rtlCol="0">
            <a:spAutoFit/>
          </a:bodyPr>
          <a:lstStyle/>
          <a:p>
            <a:r>
              <a:rPr kumimoji="1" lang="en-US" altLang="ja-JP" dirty="0" smtClean="0"/>
              <a:t>W</a:t>
            </a:r>
            <a:r>
              <a:rPr kumimoji="1" lang="ja-JP" altLang="en-US" dirty="0" smtClean="0"/>
              <a:t>バンド（</a:t>
            </a:r>
            <a:r>
              <a:rPr kumimoji="1" lang="en-US" altLang="ja-JP" dirty="0" smtClean="0"/>
              <a:t>3 mm</a:t>
            </a:r>
            <a:r>
              <a:rPr kumimoji="1" lang="ja-JP" altLang="en-US" dirty="0" smtClean="0"/>
              <a:t>波長）ドップラーレーダ観測：</a:t>
            </a:r>
            <a:endParaRPr kumimoji="1" lang="en-US" altLang="ja-JP" dirty="0" smtClean="0"/>
          </a:p>
          <a:p>
            <a:pPr>
              <a:buFont typeface="Arial" pitchFamily="34" charset="0"/>
              <a:buChar char="•"/>
            </a:pPr>
            <a:r>
              <a:rPr lang="ja-JP" altLang="en-US" dirty="0" smtClean="0"/>
              <a:t>方位角方向分解能：</a:t>
            </a:r>
            <a:r>
              <a:rPr lang="en-US" altLang="ja-JP" dirty="0" smtClean="0"/>
              <a:t>3-5 m</a:t>
            </a:r>
          </a:p>
          <a:p>
            <a:pPr>
              <a:buFont typeface="Arial" pitchFamily="34" charset="0"/>
              <a:buChar char="•"/>
            </a:pPr>
            <a:r>
              <a:rPr kumimoji="1" lang="ja-JP" altLang="en-US" dirty="0" smtClean="0"/>
              <a:t>動径方向分解能：     </a:t>
            </a:r>
            <a:r>
              <a:rPr kumimoji="1" lang="en-US" altLang="ja-JP" dirty="0" smtClean="0"/>
              <a:t>30 m</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ダストデビルの多重発生</a:t>
            </a:r>
            <a:endParaRPr kumimoji="1" lang="ja-JP" altLang="en-US" dirty="0"/>
          </a:p>
        </p:txBody>
      </p:sp>
      <p:sp>
        <p:nvSpPr>
          <p:cNvPr id="3" name="フッター プレースホルダ 2"/>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pic>
        <p:nvPicPr>
          <p:cNvPr id="4" name="図 3" descr="kanak4.jpg"/>
          <p:cNvPicPr>
            <a:picLocks noChangeAspect="1"/>
          </p:cNvPicPr>
          <p:nvPr/>
        </p:nvPicPr>
        <p:blipFill>
          <a:blip r:embed="rId2" cstate="print"/>
          <a:stretch>
            <a:fillRect/>
          </a:stretch>
        </p:blipFill>
        <p:spPr>
          <a:xfrm>
            <a:off x="323528" y="836712"/>
            <a:ext cx="4054433" cy="5661248"/>
          </a:xfrm>
          <a:prstGeom prst="rect">
            <a:avLst/>
          </a:prstGeom>
        </p:spPr>
      </p:pic>
      <p:pic>
        <p:nvPicPr>
          <p:cNvPr id="5" name="図 4" descr="kanak5.jpg"/>
          <p:cNvPicPr>
            <a:picLocks noChangeAspect="1"/>
          </p:cNvPicPr>
          <p:nvPr/>
        </p:nvPicPr>
        <p:blipFill>
          <a:blip r:embed="rId3" cstate="print"/>
          <a:stretch>
            <a:fillRect/>
          </a:stretch>
        </p:blipFill>
        <p:spPr>
          <a:xfrm>
            <a:off x="4499992" y="836711"/>
            <a:ext cx="2778998" cy="6021289"/>
          </a:xfrm>
          <a:prstGeom prst="rect">
            <a:avLst/>
          </a:prstGeom>
        </p:spPr>
      </p:pic>
      <p:sp>
        <p:nvSpPr>
          <p:cNvPr id="6" name="テキスト ボックス 5"/>
          <p:cNvSpPr txBox="1"/>
          <p:nvPr/>
        </p:nvSpPr>
        <p:spPr>
          <a:xfrm>
            <a:off x="7524328" y="6021288"/>
            <a:ext cx="1440160" cy="369332"/>
          </a:xfrm>
          <a:prstGeom prst="rect">
            <a:avLst/>
          </a:prstGeom>
          <a:noFill/>
        </p:spPr>
        <p:txBody>
          <a:bodyPr wrap="square" rtlCol="0">
            <a:spAutoFit/>
          </a:bodyPr>
          <a:lstStyle/>
          <a:p>
            <a:r>
              <a:rPr kumimoji="1" lang="en-US" altLang="ja-JP" dirty="0" smtClean="0"/>
              <a:t>(</a:t>
            </a:r>
            <a:r>
              <a:rPr kumimoji="1" lang="en-US" altLang="ja-JP" dirty="0" err="1" smtClean="0"/>
              <a:t>Kanak</a:t>
            </a:r>
            <a:r>
              <a:rPr kumimoji="1" lang="en-US" altLang="ja-JP" dirty="0" smtClean="0"/>
              <a:t> 2008)</a:t>
            </a:r>
            <a:endParaRPr kumimoji="1" lang="ja-JP" altLang="en-US" dirty="0"/>
          </a:p>
        </p:txBody>
      </p:sp>
      <p:sp>
        <p:nvSpPr>
          <p:cNvPr id="7" name="テキスト ボックス 6"/>
          <p:cNvSpPr txBox="1"/>
          <p:nvPr/>
        </p:nvSpPr>
        <p:spPr>
          <a:xfrm>
            <a:off x="7380312" y="2996952"/>
            <a:ext cx="1619672" cy="646331"/>
          </a:xfrm>
          <a:prstGeom prst="rect">
            <a:avLst/>
          </a:prstGeom>
          <a:noFill/>
        </p:spPr>
        <p:txBody>
          <a:bodyPr wrap="square" rtlCol="0">
            <a:spAutoFit/>
          </a:bodyPr>
          <a:lstStyle/>
          <a:p>
            <a:r>
              <a:rPr kumimoji="1" lang="ja-JP" altLang="en-US" dirty="0" smtClean="0"/>
              <a:t>水平格子幅</a:t>
            </a:r>
            <a:r>
              <a:rPr kumimoji="1" lang="en-US" altLang="ja-JP" dirty="0" smtClean="0"/>
              <a:t>2.75 m</a:t>
            </a:r>
            <a:r>
              <a:rPr kumimoji="1" lang="ja-JP" altLang="en-US" dirty="0" err="1" smtClean="0"/>
              <a:t>での</a:t>
            </a:r>
            <a:r>
              <a:rPr kumimoji="1" lang="en-US" altLang="ja-JP" dirty="0" smtClean="0"/>
              <a:t>LES</a:t>
            </a:r>
            <a:endParaRPr kumimoji="1" lang="ja-JP" alt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ptprof"/>
          <p:cNvPicPr>
            <a:picLocks noChangeAspect="1" noChangeArrowheads="1"/>
          </p:cNvPicPr>
          <p:nvPr/>
        </p:nvPicPr>
        <p:blipFill>
          <a:blip r:embed="rId2" cstate="print"/>
          <a:srcRect/>
          <a:stretch>
            <a:fillRect/>
          </a:stretch>
        </p:blipFill>
        <p:spPr bwMode="auto">
          <a:xfrm>
            <a:off x="6102669" y="620688"/>
            <a:ext cx="3041332" cy="3240360"/>
          </a:xfrm>
          <a:prstGeom prst="rect">
            <a:avLst/>
          </a:prstGeom>
          <a:noFill/>
        </p:spPr>
      </p:pic>
      <p:sp>
        <p:nvSpPr>
          <p:cNvPr id="57347" name="Rectangle 3"/>
          <p:cNvSpPr>
            <a:spLocks noGrp="1" noChangeArrowheads="1"/>
          </p:cNvSpPr>
          <p:nvPr>
            <p:ph type="title"/>
          </p:nvPr>
        </p:nvSpPr>
        <p:spPr/>
        <p:txBody>
          <a:bodyPr/>
          <a:lstStyle/>
          <a:p>
            <a:r>
              <a:rPr lang="ja-JP" altLang="en-US" dirty="0"/>
              <a:t>砂漠域の対流混合層</a:t>
            </a:r>
          </a:p>
        </p:txBody>
      </p:sp>
      <p:sp>
        <p:nvSpPr>
          <p:cNvPr id="57350" name="Text Box 6"/>
          <p:cNvSpPr txBox="1">
            <a:spLocks noChangeArrowheads="1"/>
          </p:cNvSpPr>
          <p:nvPr/>
        </p:nvSpPr>
        <p:spPr bwMode="auto">
          <a:xfrm>
            <a:off x="827584" y="1412776"/>
            <a:ext cx="4320480" cy="641350"/>
          </a:xfrm>
          <a:prstGeom prst="rect">
            <a:avLst/>
          </a:prstGeom>
          <a:noFill/>
          <a:ln w="9525">
            <a:noFill/>
            <a:miter lim="800000"/>
            <a:headEnd/>
            <a:tailEnd/>
          </a:ln>
          <a:effectLst/>
        </p:spPr>
        <p:txBody>
          <a:bodyPr wrap="square">
            <a:spAutoFit/>
          </a:bodyPr>
          <a:lstStyle/>
          <a:p>
            <a:pPr algn="ctr">
              <a:spcBef>
                <a:spcPct val="50000"/>
              </a:spcBef>
            </a:pPr>
            <a:r>
              <a:rPr lang="en-US" altLang="ja-JP" dirty="0"/>
              <a:t>1991</a:t>
            </a:r>
            <a:r>
              <a:rPr lang="ja-JP" altLang="en-US" dirty="0"/>
              <a:t>年</a:t>
            </a:r>
            <a:r>
              <a:rPr lang="en-US" altLang="ja-JP" dirty="0"/>
              <a:t>5</a:t>
            </a:r>
            <a:r>
              <a:rPr lang="ja-JP" altLang="en-US" dirty="0"/>
              <a:t>月</a:t>
            </a:r>
            <a:r>
              <a:rPr lang="ja-JP" altLang="en-US" dirty="0" smtClean="0"/>
              <a:t>の中国ゴビ砂漠南部の</a:t>
            </a:r>
            <a:r>
              <a:rPr lang="en-US" altLang="ja-JP" dirty="0" err="1" smtClean="0"/>
              <a:t>Minqin</a:t>
            </a:r>
            <a:r>
              <a:rPr lang="ja-JP" altLang="en-US" dirty="0"/>
              <a:t>における</a:t>
            </a:r>
            <a:r>
              <a:rPr lang="en-US" altLang="ja-JP" dirty="0"/>
              <a:t>20</a:t>
            </a:r>
            <a:r>
              <a:rPr lang="ja-JP" altLang="en-US" dirty="0"/>
              <a:t>時</a:t>
            </a:r>
            <a:r>
              <a:rPr lang="en-US" altLang="ja-JP" dirty="0"/>
              <a:t>BST</a:t>
            </a:r>
            <a:r>
              <a:rPr lang="ja-JP" altLang="en-US" dirty="0"/>
              <a:t>の鉛直</a:t>
            </a:r>
            <a:r>
              <a:rPr lang="ja-JP" altLang="en-US" dirty="0" smtClean="0"/>
              <a:t>プロファイル</a:t>
            </a:r>
            <a:endParaRPr lang="ja-JP" altLang="en-US" dirty="0"/>
          </a:p>
        </p:txBody>
      </p:sp>
      <p:sp>
        <p:nvSpPr>
          <p:cNvPr id="57351" name="Text Box 7"/>
          <p:cNvSpPr txBox="1">
            <a:spLocks noChangeArrowheads="1"/>
          </p:cNvSpPr>
          <p:nvPr/>
        </p:nvSpPr>
        <p:spPr bwMode="auto">
          <a:xfrm>
            <a:off x="7020272" y="3861048"/>
            <a:ext cx="1728788" cy="366713"/>
          </a:xfrm>
          <a:prstGeom prst="rect">
            <a:avLst/>
          </a:prstGeom>
          <a:noFill/>
          <a:ln w="9525">
            <a:noFill/>
            <a:miter lim="800000"/>
            <a:headEnd/>
            <a:tailEnd/>
          </a:ln>
          <a:effectLst/>
        </p:spPr>
        <p:txBody>
          <a:bodyPr>
            <a:spAutoFit/>
          </a:bodyPr>
          <a:lstStyle/>
          <a:p>
            <a:pPr>
              <a:spcBef>
                <a:spcPct val="50000"/>
              </a:spcBef>
            </a:pPr>
            <a:r>
              <a:rPr lang="en-US" altLang="ja-JP" dirty="0"/>
              <a:t>(</a:t>
            </a:r>
            <a:r>
              <a:rPr lang="en-US" altLang="ja-JP" dirty="0" err="1"/>
              <a:t>Takemi</a:t>
            </a:r>
            <a:r>
              <a:rPr lang="en-US" altLang="ja-JP" dirty="0"/>
              <a:t> 1999)</a:t>
            </a:r>
          </a:p>
        </p:txBody>
      </p:sp>
      <p:sp>
        <p:nvSpPr>
          <p:cNvPr id="57352" name="Text Box 8"/>
          <p:cNvSpPr txBox="1">
            <a:spLocks noChangeArrowheads="1"/>
          </p:cNvSpPr>
          <p:nvPr/>
        </p:nvSpPr>
        <p:spPr bwMode="auto">
          <a:xfrm>
            <a:off x="3779912" y="6093296"/>
            <a:ext cx="3059832" cy="366712"/>
          </a:xfrm>
          <a:prstGeom prst="rect">
            <a:avLst/>
          </a:prstGeom>
          <a:noFill/>
          <a:ln w="9525">
            <a:noFill/>
            <a:miter lim="800000"/>
            <a:headEnd/>
            <a:tailEnd/>
          </a:ln>
          <a:effectLst/>
        </p:spPr>
        <p:txBody>
          <a:bodyPr wrap="square">
            <a:spAutoFit/>
          </a:bodyPr>
          <a:lstStyle/>
          <a:p>
            <a:pPr algn="ctr">
              <a:spcBef>
                <a:spcPct val="50000"/>
              </a:spcBef>
            </a:pPr>
            <a:r>
              <a:rPr lang="en-US" altLang="ja-JP" dirty="0"/>
              <a:t>(</a:t>
            </a:r>
            <a:r>
              <a:rPr lang="en-US" altLang="ja-JP" dirty="0" err="1"/>
              <a:t>Takemi</a:t>
            </a:r>
            <a:r>
              <a:rPr lang="en-US" altLang="ja-JP" dirty="0"/>
              <a:t> and </a:t>
            </a:r>
            <a:r>
              <a:rPr lang="en-US" altLang="ja-JP" dirty="0" err="1"/>
              <a:t>Satomura</a:t>
            </a:r>
            <a:r>
              <a:rPr lang="en-US" altLang="ja-JP" dirty="0"/>
              <a:t> 2000)</a:t>
            </a:r>
          </a:p>
        </p:txBody>
      </p:sp>
      <p:sp>
        <p:nvSpPr>
          <p:cNvPr id="57353" name="Text Box 9"/>
          <p:cNvSpPr txBox="1">
            <a:spLocks noChangeArrowheads="1"/>
          </p:cNvSpPr>
          <p:nvPr/>
        </p:nvSpPr>
        <p:spPr bwMode="auto">
          <a:xfrm>
            <a:off x="6804421" y="764704"/>
            <a:ext cx="1223963" cy="641350"/>
          </a:xfrm>
          <a:prstGeom prst="rect">
            <a:avLst/>
          </a:prstGeom>
          <a:noFill/>
          <a:ln w="9525">
            <a:noFill/>
            <a:miter lim="800000"/>
            <a:headEnd/>
            <a:tailEnd/>
          </a:ln>
          <a:effectLst/>
        </p:spPr>
        <p:txBody>
          <a:bodyPr>
            <a:spAutoFit/>
          </a:bodyPr>
          <a:lstStyle/>
          <a:p>
            <a:pPr algn="ctr">
              <a:spcBef>
                <a:spcPct val="50000"/>
              </a:spcBef>
            </a:pPr>
            <a:r>
              <a:rPr lang="en-US" altLang="ja-JP" dirty="0"/>
              <a:t>5</a:t>
            </a:r>
            <a:r>
              <a:rPr lang="ja-JP" altLang="en-US" dirty="0"/>
              <a:t>月平均の仮温位</a:t>
            </a:r>
          </a:p>
        </p:txBody>
      </p:sp>
      <p:grpSp>
        <p:nvGrpSpPr>
          <p:cNvPr id="13" name="グループ化 12"/>
          <p:cNvGrpSpPr/>
          <p:nvPr/>
        </p:nvGrpSpPr>
        <p:grpSpPr>
          <a:xfrm>
            <a:off x="107504" y="2924944"/>
            <a:ext cx="6238042" cy="3240360"/>
            <a:chOff x="107504" y="3356992"/>
            <a:chExt cx="6238042" cy="3240360"/>
          </a:xfrm>
        </p:grpSpPr>
        <p:pic>
          <p:nvPicPr>
            <p:cNvPr id="57348" name="Picture 4" descr="pt"/>
            <p:cNvPicPr>
              <a:picLocks noChangeAspect="1" noChangeArrowheads="1"/>
            </p:cNvPicPr>
            <p:nvPr/>
          </p:nvPicPr>
          <p:blipFill>
            <a:blip r:embed="rId3" cstate="print"/>
            <a:srcRect/>
            <a:stretch>
              <a:fillRect/>
            </a:stretch>
          </p:blipFill>
          <p:spPr bwMode="auto">
            <a:xfrm>
              <a:off x="107504" y="3422922"/>
              <a:ext cx="3132220" cy="3174430"/>
            </a:xfrm>
            <a:prstGeom prst="rect">
              <a:avLst/>
            </a:prstGeom>
            <a:noFill/>
          </p:spPr>
        </p:pic>
        <p:pic>
          <p:nvPicPr>
            <p:cNvPr id="57349" name="Picture 5" descr="qv"/>
            <p:cNvPicPr>
              <a:picLocks noChangeAspect="1" noChangeArrowheads="1"/>
            </p:cNvPicPr>
            <p:nvPr/>
          </p:nvPicPr>
          <p:blipFill>
            <a:blip r:embed="rId4" cstate="print"/>
            <a:srcRect/>
            <a:stretch>
              <a:fillRect/>
            </a:stretch>
          </p:blipFill>
          <p:spPr bwMode="auto">
            <a:xfrm>
              <a:off x="3203848" y="3356992"/>
              <a:ext cx="3141698" cy="3213100"/>
            </a:xfrm>
            <a:prstGeom prst="rect">
              <a:avLst/>
            </a:prstGeom>
            <a:noFill/>
          </p:spPr>
        </p:pic>
        <p:sp>
          <p:nvSpPr>
            <p:cNvPr id="57354" name="Text Box 10"/>
            <p:cNvSpPr txBox="1">
              <a:spLocks noChangeArrowheads="1"/>
            </p:cNvSpPr>
            <p:nvPr/>
          </p:nvSpPr>
          <p:spPr bwMode="auto">
            <a:xfrm>
              <a:off x="612304" y="3645024"/>
              <a:ext cx="1295400" cy="641350"/>
            </a:xfrm>
            <a:prstGeom prst="rect">
              <a:avLst/>
            </a:prstGeom>
            <a:noFill/>
            <a:ln w="9525">
              <a:noFill/>
              <a:miter lim="800000"/>
              <a:headEnd/>
              <a:tailEnd/>
            </a:ln>
            <a:effectLst/>
          </p:spPr>
          <p:txBody>
            <a:bodyPr>
              <a:spAutoFit/>
            </a:bodyPr>
            <a:lstStyle/>
            <a:p>
              <a:pPr algn="ctr">
                <a:spcBef>
                  <a:spcPct val="50000"/>
                </a:spcBef>
              </a:pPr>
              <a:r>
                <a:rPr lang="ja-JP" altLang="en-US" dirty="0"/>
                <a:t>上位</a:t>
              </a:r>
              <a:r>
                <a:rPr lang="en-US" altLang="ja-JP" dirty="0"/>
                <a:t>5</a:t>
              </a:r>
              <a:r>
                <a:rPr lang="ja-JP" altLang="en-US" dirty="0"/>
                <a:t>日分の仮温位</a:t>
              </a:r>
            </a:p>
          </p:txBody>
        </p:sp>
        <p:sp>
          <p:nvSpPr>
            <p:cNvPr id="57355" name="Text Box 11"/>
            <p:cNvSpPr txBox="1">
              <a:spLocks noChangeArrowheads="1"/>
            </p:cNvSpPr>
            <p:nvPr/>
          </p:nvSpPr>
          <p:spPr bwMode="auto">
            <a:xfrm>
              <a:off x="4572000" y="3573016"/>
              <a:ext cx="1655763" cy="641350"/>
            </a:xfrm>
            <a:prstGeom prst="rect">
              <a:avLst/>
            </a:prstGeom>
            <a:noFill/>
            <a:ln w="9525">
              <a:noFill/>
              <a:miter lim="800000"/>
              <a:headEnd/>
              <a:tailEnd/>
            </a:ln>
            <a:effectLst/>
          </p:spPr>
          <p:txBody>
            <a:bodyPr>
              <a:spAutoFit/>
            </a:bodyPr>
            <a:lstStyle/>
            <a:p>
              <a:pPr algn="ctr">
                <a:spcBef>
                  <a:spcPct val="50000"/>
                </a:spcBef>
              </a:pPr>
              <a:r>
                <a:rPr lang="ja-JP" altLang="en-US" dirty="0"/>
                <a:t>上位</a:t>
              </a:r>
              <a:r>
                <a:rPr lang="en-US" altLang="ja-JP" dirty="0"/>
                <a:t>5</a:t>
              </a:r>
              <a:r>
                <a:rPr lang="ja-JP" altLang="en-US" dirty="0"/>
                <a:t>日分の水蒸気混合比</a:t>
              </a:r>
            </a:p>
          </p:txBody>
        </p:sp>
      </p:grpSp>
      <p:sp>
        <p:nvSpPr>
          <p:cNvPr id="12" name="フッター プレースホルダ 11"/>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ダストデビル時の摩擦速度と安定度</a:t>
            </a:r>
            <a:endParaRPr kumimoji="1" lang="ja-JP" altLang="en-US" dirty="0"/>
          </a:p>
        </p:txBody>
      </p:sp>
      <p:sp>
        <p:nvSpPr>
          <p:cNvPr id="3" name="フッター プレースホルダ 2"/>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pic>
        <p:nvPicPr>
          <p:cNvPr id="4" name="図 3" descr="dd7.jpg"/>
          <p:cNvPicPr>
            <a:picLocks noChangeAspect="1"/>
          </p:cNvPicPr>
          <p:nvPr/>
        </p:nvPicPr>
        <p:blipFill>
          <a:blip r:embed="rId3" cstate="print"/>
          <a:stretch>
            <a:fillRect/>
          </a:stretch>
        </p:blipFill>
        <p:spPr>
          <a:xfrm>
            <a:off x="35496" y="1334070"/>
            <a:ext cx="4536504" cy="3823122"/>
          </a:xfrm>
          <a:prstGeom prst="rect">
            <a:avLst/>
          </a:prstGeom>
        </p:spPr>
      </p:pic>
      <p:sp>
        <p:nvSpPr>
          <p:cNvPr id="5" name="テキスト ボックス 4"/>
          <p:cNvSpPr txBox="1"/>
          <p:nvPr/>
        </p:nvSpPr>
        <p:spPr>
          <a:xfrm>
            <a:off x="539552" y="5229200"/>
            <a:ext cx="3528392" cy="369332"/>
          </a:xfrm>
          <a:prstGeom prst="rect">
            <a:avLst/>
          </a:prstGeom>
          <a:noFill/>
        </p:spPr>
        <p:txBody>
          <a:bodyPr wrap="square" rtlCol="0">
            <a:spAutoFit/>
          </a:bodyPr>
          <a:lstStyle/>
          <a:p>
            <a:pPr algn="ctr"/>
            <a:r>
              <a:rPr kumimoji="1" lang="en-US" altLang="ja-JP" dirty="0" smtClean="0"/>
              <a:t>(</a:t>
            </a:r>
            <a:r>
              <a:rPr kumimoji="1" lang="en-US" altLang="ja-JP" dirty="0" err="1" smtClean="0"/>
              <a:t>Balme</a:t>
            </a:r>
            <a:r>
              <a:rPr kumimoji="1" lang="en-US" altLang="ja-JP" dirty="0" smtClean="0"/>
              <a:t> et al. 2003)</a:t>
            </a:r>
            <a:endParaRPr kumimoji="1" lang="ja-JP" altLang="en-US" dirty="0"/>
          </a:p>
        </p:txBody>
      </p:sp>
      <p:pic>
        <p:nvPicPr>
          <p:cNvPr id="6" name="図 5" descr="hess1.jpg"/>
          <p:cNvPicPr>
            <a:picLocks noChangeAspect="1"/>
          </p:cNvPicPr>
          <p:nvPr/>
        </p:nvPicPr>
        <p:blipFill>
          <a:blip r:embed="rId4" cstate="print"/>
          <a:stretch>
            <a:fillRect/>
          </a:stretch>
        </p:blipFill>
        <p:spPr>
          <a:xfrm>
            <a:off x="5076056" y="772080"/>
            <a:ext cx="3470168" cy="5825272"/>
          </a:xfrm>
          <a:prstGeom prst="rect">
            <a:avLst/>
          </a:prstGeom>
        </p:spPr>
      </p:pic>
      <p:sp>
        <p:nvSpPr>
          <p:cNvPr id="7" name="テキスト ボックス 6"/>
          <p:cNvSpPr txBox="1"/>
          <p:nvPr/>
        </p:nvSpPr>
        <p:spPr>
          <a:xfrm>
            <a:off x="3131840" y="6093296"/>
            <a:ext cx="2016224" cy="369332"/>
          </a:xfrm>
          <a:prstGeom prst="rect">
            <a:avLst/>
          </a:prstGeom>
          <a:noFill/>
        </p:spPr>
        <p:txBody>
          <a:bodyPr wrap="square" rtlCol="0">
            <a:spAutoFit/>
          </a:bodyPr>
          <a:lstStyle/>
          <a:p>
            <a:pPr algn="ctr"/>
            <a:r>
              <a:rPr kumimoji="1" lang="en-US" altLang="ja-JP" dirty="0" smtClean="0"/>
              <a:t>(Hess et al. 1988)</a:t>
            </a:r>
            <a:endParaRPr kumimoji="1" lang="ja-JP" altLang="en-US" dirty="0"/>
          </a:p>
        </p:txBody>
      </p:sp>
      <p:graphicFrame>
        <p:nvGraphicFramePr>
          <p:cNvPr id="8" name="オブジェクト 7"/>
          <p:cNvGraphicFramePr>
            <a:graphicFrameLocks noChangeAspect="1"/>
          </p:cNvGraphicFramePr>
          <p:nvPr/>
        </p:nvGraphicFramePr>
        <p:xfrm>
          <a:off x="4427984" y="2792735"/>
          <a:ext cx="820549" cy="348233"/>
        </p:xfrm>
        <a:graphic>
          <a:graphicData uri="http://schemas.openxmlformats.org/presentationml/2006/ole">
            <p:oleObj spid="_x0000_s6145" name="数式" r:id="rId5" imgW="419040" imgH="177480" progId="Equation.3">
              <p:embed/>
            </p:oleObj>
          </a:graphicData>
        </a:graphic>
      </p:graphicFrame>
      <p:graphicFrame>
        <p:nvGraphicFramePr>
          <p:cNvPr id="6146" name="Object 2"/>
          <p:cNvGraphicFramePr>
            <a:graphicFrameLocks noChangeAspect="1"/>
          </p:cNvGraphicFramePr>
          <p:nvPr/>
        </p:nvGraphicFramePr>
        <p:xfrm>
          <a:off x="8361363" y="2984500"/>
          <a:ext cx="819150" cy="398463"/>
        </p:xfrm>
        <a:graphic>
          <a:graphicData uri="http://schemas.openxmlformats.org/presentationml/2006/ole">
            <p:oleObj spid="_x0000_s6146" name="数式" r:id="rId6" imgW="419040" imgH="203040" progId="Equation.3">
              <p:embed/>
            </p:oleObj>
          </a:graphicData>
        </a:graphic>
      </p:graphicFrame>
      <p:sp>
        <p:nvSpPr>
          <p:cNvPr id="10" name="テキスト ボックス 9"/>
          <p:cNvSpPr txBox="1"/>
          <p:nvPr/>
        </p:nvSpPr>
        <p:spPr>
          <a:xfrm>
            <a:off x="8316416" y="3419708"/>
            <a:ext cx="504056" cy="369332"/>
          </a:xfrm>
          <a:prstGeom prst="rect">
            <a:avLst/>
          </a:prstGeom>
          <a:noFill/>
        </p:spPr>
        <p:txBody>
          <a:bodyPr wrap="square" rtlCol="0">
            <a:spAutoFit/>
          </a:bodyPr>
          <a:lstStyle/>
          <a:p>
            <a:r>
              <a:rPr kumimoji="1" lang="en-US" altLang="ja-JP" dirty="0" smtClean="0"/>
              <a:t>5</a:t>
            </a:r>
            <a:endParaRPr kumimoji="1" lang="ja-JP" altLang="en-US" dirty="0"/>
          </a:p>
        </p:txBody>
      </p:sp>
      <p:sp>
        <p:nvSpPr>
          <p:cNvPr id="11" name="テキスト ボックス 10"/>
          <p:cNvSpPr txBox="1"/>
          <p:nvPr/>
        </p:nvSpPr>
        <p:spPr>
          <a:xfrm>
            <a:off x="4788024" y="3429000"/>
            <a:ext cx="504056" cy="369332"/>
          </a:xfrm>
          <a:prstGeom prst="rect">
            <a:avLst/>
          </a:prstGeom>
          <a:noFill/>
        </p:spPr>
        <p:txBody>
          <a:bodyPr wrap="square" rtlCol="0">
            <a:spAutoFit/>
          </a:bodyPr>
          <a:lstStyle/>
          <a:p>
            <a:pPr algn="ctr"/>
            <a:r>
              <a:rPr kumimoji="1" lang="en-US" altLang="ja-JP" dirty="0" smtClean="0"/>
              <a:t>50</a:t>
            </a:r>
            <a:endParaRPr kumimoji="1" lang="ja-JP" altLang="en-US" dirty="0"/>
          </a:p>
        </p:txBody>
      </p:sp>
      <p:sp>
        <p:nvSpPr>
          <p:cNvPr id="12" name="テキスト ボックス 11"/>
          <p:cNvSpPr txBox="1"/>
          <p:nvPr/>
        </p:nvSpPr>
        <p:spPr>
          <a:xfrm>
            <a:off x="6084168" y="4366845"/>
            <a:ext cx="2088232" cy="646331"/>
          </a:xfrm>
          <a:prstGeom prst="rect">
            <a:avLst/>
          </a:prstGeom>
          <a:noFill/>
          <a:ln>
            <a:solidFill>
              <a:schemeClr val="tx1"/>
            </a:solidFill>
          </a:ln>
        </p:spPr>
        <p:txBody>
          <a:bodyPr wrap="square" rtlCol="0">
            <a:spAutoFit/>
          </a:bodyPr>
          <a:lstStyle/>
          <a:p>
            <a:r>
              <a:rPr kumimoji="1" lang="en-US" altLang="ja-JP" i="1" dirty="0" smtClean="0"/>
              <a:t>h</a:t>
            </a:r>
            <a:r>
              <a:rPr kumimoji="1" lang="en-US" altLang="ja-JP" dirty="0" smtClean="0"/>
              <a:t>: </a:t>
            </a:r>
            <a:r>
              <a:rPr kumimoji="1" lang="ja-JP" altLang="en-US" dirty="0" smtClean="0"/>
              <a:t>境界層厚さ</a:t>
            </a:r>
            <a:endParaRPr kumimoji="1" lang="en-US" altLang="ja-JP" dirty="0" smtClean="0"/>
          </a:p>
          <a:p>
            <a:r>
              <a:rPr lang="en-US" altLang="ja-JP" i="1" dirty="0" smtClean="0"/>
              <a:t>L</a:t>
            </a:r>
            <a:r>
              <a:rPr lang="en-US" altLang="ja-JP" dirty="0" smtClean="0"/>
              <a:t>: </a:t>
            </a:r>
            <a:r>
              <a:rPr lang="en-US" altLang="ja-JP" dirty="0" err="1" smtClean="0"/>
              <a:t>Monin-Obukov</a:t>
            </a:r>
            <a:r>
              <a:rPr lang="ja-JP" altLang="en-US" dirty="0" smtClean="0"/>
              <a:t>長</a:t>
            </a:r>
            <a:endParaRPr kumimoji="1" lang="ja-JP" altLang="en-US" dirty="0"/>
          </a:p>
        </p:txBody>
      </p:sp>
      <p:sp>
        <p:nvSpPr>
          <p:cNvPr id="13" name="円/楕円 12"/>
          <p:cNvSpPr/>
          <p:nvPr/>
        </p:nvSpPr>
        <p:spPr>
          <a:xfrm>
            <a:off x="6444208" y="1196752"/>
            <a:ext cx="1368152" cy="2520280"/>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5796136" y="1124744"/>
            <a:ext cx="864096" cy="923330"/>
          </a:xfrm>
          <a:prstGeom prst="rect">
            <a:avLst/>
          </a:prstGeom>
          <a:noFill/>
        </p:spPr>
        <p:txBody>
          <a:bodyPr wrap="square" rtlCol="0">
            <a:spAutoFit/>
          </a:bodyPr>
          <a:lstStyle/>
          <a:p>
            <a:r>
              <a:rPr lang="ja-JP" altLang="en-US" dirty="0" smtClean="0"/>
              <a:t>ダストデビル発生</a:t>
            </a:r>
            <a:endParaRPr kumimoji="1" lang="ja-JP" alt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テンゲル砂漠"/>
          <p:cNvPicPr>
            <a:picLocks noChangeAspect="1" noChangeArrowheads="1"/>
          </p:cNvPicPr>
          <p:nvPr/>
        </p:nvPicPr>
        <p:blipFill>
          <a:blip r:embed="rId2" cstate="print"/>
          <a:srcRect/>
          <a:stretch>
            <a:fillRect/>
          </a:stretch>
        </p:blipFill>
        <p:spPr bwMode="auto">
          <a:xfrm>
            <a:off x="0" y="-3175"/>
            <a:ext cx="9144000" cy="6861175"/>
          </a:xfrm>
          <a:prstGeom prst="rect">
            <a:avLst/>
          </a:prstGeom>
          <a:noFill/>
        </p:spPr>
      </p:pic>
      <p:sp>
        <p:nvSpPr>
          <p:cNvPr id="49155" name="Rectangle 3"/>
          <p:cNvSpPr>
            <a:spLocks noGrp="1" noChangeArrowheads="1"/>
          </p:cNvSpPr>
          <p:nvPr>
            <p:ph type="title"/>
          </p:nvPr>
        </p:nvSpPr>
        <p:spPr/>
        <p:txBody>
          <a:bodyPr/>
          <a:lstStyle/>
          <a:p>
            <a:r>
              <a:rPr lang="ja-JP" altLang="en-US" dirty="0" smtClean="0"/>
              <a:t>晴天</a:t>
            </a:r>
            <a:r>
              <a:rPr lang="ja-JP" altLang="en-US" dirty="0"/>
              <a:t>時</a:t>
            </a:r>
            <a:r>
              <a:rPr lang="ja-JP" altLang="en-US" dirty="0" smtClean="0"/>
              <a:t>の境界層日変化とダスト輸送</a:t>
            </a:r>
            <a:endParaRPr lang="ja-JP" altLang="en-US" dirty="0"/>
          </a:p>
        </p:txBody>
      </p:sp>
      <p:pic>
        <p:nvPicPr>
          <p:cNvPr id="49156" name="Picture 4" descr="lidar"/>
          <p:cNvPicPr>
            <a:picLocks noChangeAspect="1" noChangeArrowheads="1"/>
          </p:cNvPicPr>
          <p:nvPr/>
        </p:nvPicPr>
        <p:blipFill>
          <a:blip r:embed="rId3" cstate="print"/>
          <a:srcRect/>
          <a:stretch>
            <a:fillRect/>
          </a:stretch>
        </p:blipFill>
        <p:spPr bwMode="auto">
          <a:xfrm>
            <a:off x="3492500" y="3160713"/>
            <a:ext cx="5580063" cy="2068512"/>
          </a:xfrm>
          <a:prstGeom prst="rect">
            <a:avLst/>
          </a:prstGeom>
          <a:noFill/>
        </p:spPr>
      </p:pic>
      <p:sp>
        <p:nvSpPr>
          <p:cNvPr id="49157" name="Text Box 5"/>
          <p:cNvSpPr txBox="1">
            <a:spLocks noChangeArrowheads="1"/>
          </p:cNvSpPr>
          <p:nvPr/>
        </p:nvSpPr>
        <p:spPr bwMode="auto">
          <a:xfrm>
            <a:off x="5292725" y="5373688"/>
            <a:ext cx="2808288" cy="366712"/>
          </a:xfrm>
          <a:prstGeom prst="rect">
            <a:avLst/>
          </a:prstGeom>
          <a:noFill/>
          <a:ln w="9525">
            <a:noFill/>
            <a:miter lim="800000"/>
            <a:headEnd/>
            <a:tailEnd/>
          </a:ln>
          <a:effectLst/>
        </p:spPr>
        <p:txBody>
          <a:bodyPr>
            <a:spAutoFit/>
          </a:bodyPr>
          <a:lstStyle/>
          <a:p>
            <a:pPr algn="ctr">
              <a:spcBef>
                <a:spcPct val="50000"/>
              </a:spcBef>
            </a:pPr>
            <a:r>
              <a:rPr lang="en-US" altLang="ja-JP"/>
              <a:t>(Yasui et al. 2005)</a:t>
            </a:r>
          </a:p>
        </p:txBody>
      </p:sp>
      <p:sp>
        <p:nvSpPr>
          <p:cNvPr id="49158" name="Text Box 6"/>
          <p:cNvSpPr txBox="1">
            <a:spLocks noChangeArrowheads="1"/>
          </p:cNvSpPr>
          <p:nvPr/>
        </p:nvSpPr>
        <p:spPr bwMode="auto">
          <a:xfrm>
            <a:off x="3779838" y="1628775"/>
            <a:ext cx="5113337" cy="1054100"/>
          </a:xfrm>
          <a:prstGeom prst="rect">
            <a:avLst/>
          </a:prstGeom>
          <a:noFill/>
          <a:ln w="9525">
            <a:noFill/>
            <a:miter lim="800000"/>
            <a:headEnd/>
            <a:tailEnd/>
          </a:ln>
          <a:effectLst/>
        </p:spPr>
        <p:txBody>
          <a:bodyPr>
            <a:spAutoFit/>
          </a:bodyPr>
          <a:lstStyle/>
          <a:p>
            <a:pPr>
              <a:spcBef>
                <a:spcPct val="50000"/>
              </a:spcBef>
            </a:pPr>
            <a:r>
              <a:rPr lang="en-US" altLang="ja-JP"/>
              <a:t>ADEC</a:t>
            </a:r>
            <a:r>
              <a:rPr lang="ja-JP" altLang="en-US"/>
              <a:t>観測時にライダーで観測されたゴビ砂漠南部における晴天時のダストの鉛直分布の変化。</a:t>
            </a:r>
          </a:p>
          <a:p>
            <a:pPr>
              <a:spcBef>
                <a:spcPct val="50000"/>
              </a:spcBef>
            </a:pPr>
            <a:r>
              <a:rPr lang="ja-JP" altLang="en-US"/>
              <a:t>期間：</a:t>
            </a:r>
            <a:r>
              <a:rPr lang="en-US" altLang="ja-JP"/>
              <a:t>2002</a:t>
            </a:r>
            <a:r>
              <a:rPr lang="ja-JP" altLang="en-US"/>
              <a:t>年</a:t>
            </a:r>
            <a:r>
              <a:rPr lang="en-US" altLang="ja-JP"/>
              <a:t>4</a:t>
            </a:r>
            <a:r>
              <a:rPr lang="ja-JP" altLang="en-US"/>
              <a:t>月</a:t>
            </a:r>
            <a:r>
              <a:rPr lang="en-US" altLang="ja-JP"/>
              <a:t>11</a:t>
            </a:r>
            <a:r>
              <a:rPr lang="ja-JP" altLang="en-US"/>
              <a:t>日－</a:t>
            </a:r>
            <a:r>
              <a:rPr lang="en-US" altLang="ja-JP"/>
              <a:t>12</a:t>
            </a:r>
            <a:r>
              <a:rPr lang="ja-JP" altLang="en-US"/>
              <a:t>日</a:t>
            </a:r>
          </a:p>
        </p:txBody>
      </p:sp>
      <p:sp>
        <p:nvSpPr>
          <p:cNvPr id="49159" name="Text Box 7"/>
          <p:cNvSpPr txBox="1">
            <a:spLocks noChangeArrowheads="1"/>
          </p:cNvSpPr>
          <p:nvPr/>
        </p:nvSpPr>
        <p:spPr bwMode="auto">
          <a:xfrm>
            <a:off x="4356100" y="6165850"/>
            <a:ext cx="4752975" cy="366713"/>
          </a:xfrm>
          <a:prstGeom prst="rect">
            <a:avLst/>
          </a:prstGeom>
          <a:noFill/>
          <a:ln w="9525">
            <a:noFill/>
            <a:miter lim="800000"/>
            <a:headEnd/>
            <a:tailEnd/>
          </a:ln>
          <a:effectLst/>
        </p:spPr>
        <p:txBody>
          <a:bodyPr>
            <a:spAutoFit/>
          </a:bodyPr>
          <a:lstStyle/>
          <a:p>
            <a:pPr algn="ctr">
              <a:spcBef>
                <a:spcPct val="50000"/>
              </a:spcBef>
            </a:pPr>
            <a:r>
              <a:rPr lang="ja-JP" altLang="en-US"/>
              <a:t>（背景写真：情報通信研究機構　安井氏提供）</a:t>
            </a:r>
          </a:p>
        </p:txBody>
      </p:sp>
      <p:grpSp>
        <p:nvGrpSpPr>
          <p:cNvPr id="2" name="Group 8"/>
          <p:cNvGrpSpPr>
            <a:grpSpLocks/>
          </p:cNvGrpSpPr>
          <p:nvPr/>
        </p:nvGrpSpPr>
        <p:grpSpPr bwMode="auto">
          <a:xfrm>
            <a:off x="17463" y="1557338"/>
            <a:ext cx="3546475" cy="4895850"/>
            <a:chOff x="192" y="1253"/>
            <a:chExt cx="2234" cy="3084"/>
          </a:xfrm>
        </p:grpSpPr>
        <p:pic>
          <p:nvPicPr>
            <p:cNvPr id="49161" name="Picture 9" descr="smet_obs"/>
            <p:cNvPicPr>
              <a:picLocks noChangeAspect="1" noChangeArrowheads="1"/>
            </p:cNvPicPr>
            <p:nvPr/>
          </p:nvPicPr>
          <p:blipFill>
            <a:blip r:embed="rId4" cstate="print"/>
            <a:srcRect/>
            <a:stretch>
              <a:fillRect/>
            </a:stretch>
          </p:blipFill>
          <p:spPr bwMode="auto">
            <a:xfrm>
              <a:off x="192" y="1253"/>
              <a:ext cx="2123" cy="2948"/>
            </a:xfrm>
            <a:prstGeom prst="rect">
              <a:avLst/>
            </a:prstGeom>
            <a:noFill/>
          </p:spPr>
        </p:pic>
        <p:sp>
          <p:nvSpPr>
            <p:cNvPr id="49162" name="Text Box 10"/>
            <p:cNvSpPr txBox="1">
              <a:spLocks noChangeArrowheads="1"/>
            </p:cNvSpPr>
            <p:nvPr/>
          </p:nvSpPr>
          <p:spPr bwMode="auto">
            <a:xfrm>
              <a:off x="431" y="1430"/>
              <a:ext cx="454" cy="231"/>
            </a:xfrm>
            <a:prstGeom prst="rect">
              <a:avLst/>
            </a:prstGeom>
            <a:noFill/>
            <a:ln w="9525">
              <a:noFill/>
              <a:miter lim="800000"/>
              <a:headEnd/>
              <a:tailEnd/>
            </a:ln>
            <a:effectLst/>
          </p:spPr>
          <p:txBody>
            <a:bodyPr>
              <a:spAutoFit/>
            </a:bodyPr>
            <a:lstStyle/>
            <a:p>
              <a:pPr algn="ctr">
                <a:spcBef>
                  <a:spcPct val="50000"/>
                </a:spcBef>
              </a:pPr>
              <a:r>
                <a:rPr lang="ja-JP" altLang="en-US">
                  <a:solidFill>
                    <a:srgbClr val="0000FF"/>
                  </a:solidFill>
                </a:rPr>
                <a:t>気温</a:t>
              </a:r>
            </a:p>
          </p:txBody>
        </p:sp>
        <p:sp>
          <p:nvSpPr>
            <p:cNvPr id="49163" name="Text Box 11"/>
            <p:cNvSpPr txBox="1">
              <a:spLocks noChangeArrowheads="1"/>
            </p:cNvSpPr>
            <p:nvPr/>
          </p:nvSpPr>
          <p:spPr bwMode="auto">
            <a:xfrm>
              <a:off x="567" y="2341"/>
              <a:ext cx="1859" cy="231"/>
            </a:xfrm>
            <a:prstGeom prst="rect">
              <a:avLst/>
            </a:prstGeom>
            <a:noFill/>
            <a:ln w="9525">
              <a:noFill/>
              <a:miter lim="800000"/>
              <a:headEnd/>
              <a:tailEnd/>
            </a:ln>
            <a:effectLst/>
          </p:spPr>
          <p:txBody>
            <a:bodyPr>
              <a:spAutoFit/>
            </a:bodyPr>
            <a:lstStyle/>
            <a:p>
              <a:pPr algn="ctr">
                <a:spcBef>
                  <a:spcPct val="50000"/>
                </a:spcBef>
              </a:pPr>
              <a:r>
                <a:rPr lang="ja-JP" altLang="en-US">
                  <a:solidFill>
                    <a:srgbClr val="0000FF"/>
                  </a:solidFill>
                </a:rPr>
                <a:t>風速（</a:t>
              </a:r>
              <a:r>
                <a:rPr lang="en-US" altLang="ja-JP">
                  <a:solidFill>
                    <a:srgbClr val="0000FF"/>
                  </a:solidFill>
                </a:rPr>
                <a:t>30</a:t>
              </a:r>
              <a:r>
                <a:rPr lang="ja-JP" altLang="en-US">
                  <a:solidFill>
                    <a:srgbClr val="0000FF"/>
                  </a:solidFill>
                </a:rPr>
                <a:t>分平均値・最大値）</a:t>
              </a:r>
            </a:p>
          </p:txBody>
        </p:sp>
        <p:sp>
          <p:nvSpPr>
            <p:cNvPr id="49164" name="Text Box 12"/>
            <p:cNvSpPr txBox="1">
              <a:spLocks noChangeArrowheads="1"/>
            </p:cNvSpPr>
            <p:nvPr/>
          </p:nvSpPr>
          <p:spPr bwMode="auto">
            <a:xfrm>
              <a:off x="431" y="3294"/>
              <a:ext cx="771" cy="231"/>
            </a:xfrm>
            <a:prstGeom prst="rect">
              <a:avLst/>
            </a:prstGeom>
            <a:noFill/>
            <a:ln w="9525">
              <a:noFill/>
              <a:miter lim="800000"/>
              <a:headEnd/>
              <a:tailEnd/>
            </a:ln>
            <a:effectLst/>
          </p:spPr>
          <p:txBody>
            <a:bodyPr>
              <a:spAutoFit/>
            </a:bodyPr>
            <a:lstStyle/>
            <a:p>
              <a:pPr algn="ctr">
                <a:spcBef>
                  <a:spcPct val="50000"/>
                </a:spcBef>
              </a:pPr>
              <a:r>
                <a:rPr lang="ja-JP" altLang="en-US">
                  <a:solidFill>
                    <a:srgbClr val="0000FF"/>
                  </a:solidFill>
                </a:rPr>
                <a:t>相対湿度</a:t>
              </a:r>
            </a:p>
          </p:txBody>
        </p:sp>
        <p:sp>
          <p:nvSpPr>
            <p:cNvPr id="49165" name="Text Box 13"/>
            <p:cNvSpPr txBox="1">
              <a:spLocks noChangeArrowheads="1"/>
            </p:cNvSpPr>
            <p:nvPr/>
          </p:nvSpPr>
          <p:spPr bwMode="auto">
            <a:xfrm>
              <a:off x="295" y="4106"/>
              <a:ext cx="680" cy="231"/>
            </a:xfrm>
            <a:prstGeom prst="rect">
              <a:avLst/>
            </a:prstGeom>
            <a:solidFill>
              <a:schemeClr val="bg1"/>
            </a:solidFill>
            <a:ln w="9525">
              <a:noFill/>
              <a:miter lim="800000"/>
              <a:headEnd/>
              <a:tailEnd/>
            </a:ln>
            <a:effectLst/>
          </p:spPr>
          <p:txBody>
            <a:bodyPr>
              <a:spAutoFit/>
            </a:bodyPr>
            <a:lstStyle/>
            <a:p>
              <a:pPr algn="ctr">
                <a:spcBef>
                  <a:spcPct val="50000"/>
                </a:spcBef>
              </a:pPr>
              <a:r>
                <a:rPr lang="en-US" altLang="ja-JP">
                  <a:solidFill>
                    <a:srgbClr val="0000FF"/>
                  </a:solidFill>
                </a:rPr>
                <a:t>4</a:t>
              </a:r>
              <a:r>
                <a:rPr lang="ja-JP" altLang="en-US">
                  <a:solidFill>
                    <a:srgbClr val="0000FF"/>
                  </a:solidFill>
                </a:rPr>
                <a:t>月</a:t>
              </a:r>
              <a:r>
                <a:rPr lang="en-US" altLang="ja-JP">
                  <a:solidFill>
                    <a:srgbClr val="0000FF"/>
                  </a:solidFill>
                </a:rPr>
                <a:t>11</a:t>
              </a:r>
              <a:r>
                <a:rPr lang="ja-JP" altLang="en-US">
                  <a:solidFill>
                    <a:srgbClr val="0000FF"/>
                  </a:solidFill>
                </a:rPr>
                <a:t>日</a:t>
              </a:r>
            </a:p>
          </p:txBody>
        </p:sp>
        <p:sp>
          <p:nvSpPr>
            <p:cNvPr id="49166" name="Text Box 14"/>
            <p:cNvSpPr txBox="1">
              <a:spLocks noChangeArrowheads="1"/>
            </p:cNvSpPr>
            <p:nvPr/>
          </p:nvSpPr>
          <p:spPr bwMode="auto">
            <a:xfrm>
              <a:off x="930" y="4106"/>
              <a:ext cx="680" cy="231"/>
            </a:xfrm>
            <a:prstGeom prst="rect">
              <a:avLst/>
            </a:prstGeom>
            <a:solidFill>
              <a:schemeClr val="bg1"/>
            </a:solidFill>
            <a:ln w="9525">
              <a:noFill/>
              <a:miter lim="800000"/>
              <a:headEnd/>
              <a:tailEnd/>
            </a:ln>
            <a:effectLst/>
          </p:spPr>
          <p:txBody>
            <a:bodyPr>
              <a:spAutoFit/>
            </a:bodyPr>
            <a:lstStyle/>
            <a:p>
              <a:pPr algn="ctr">
                <a:spcBef>
                  <a:spcPct val="50000"/>
                </a:spcBef>
              </a:pPr>
              <a:r>
                <a:rPr lang="en-US" altLang="ja-JP">
                  <a:solidFill>
                    <a:srgbClr val="0000FF"/>
                  </a:solidFill>
                </a:rPr>
                <a:t>4</a:t>
              </a:r>
              <a:r>
                <a:rPr lang="ja-JP" altLang="en-US">
                  <a:solidFill>
                    <a:srgbClr val="0000FF"/>
                  </a:solidFill>
                </a:rPr>
                <a:t>月</a:t>
              </a:r>
              <a:r>
                <a:rPr lang="en-US" altLang="ja-JP">
                  <a:solidFill>
                    <a:srgbClr val="0000FF"/>
                  </a:solidFill>
                </a:rPr>
                <a:t>12</a:t>
              </a:r>
              <a:r>
                <a:rPr lang="ja-JP" altLang="en-US">
                  <a:solidFill>
                    <a:srgbClr val="0000FF"/>
                  </a:solidFill>
                </a:rPr>
                <a:t>日</a:t>
              </a:r>
            </a:p>
          </p:txBody>
        </p:sp>
        <p:sp>
          <p:nvSpPr>
            <p:cNvPr id="49167" name="Text Box 15"/>
            <p:cNvSpPr txBox="1">
              <a:spLocks noChangeArrowheads="1"/>
            </p:cNvSpPr>
            <p:nvPr/>
          </p:nvSpPr>
          <p:spPr bwMode="auto">
            <a:xfrm>
              <a:off x="1565" y="4106"/>
              <a:ext cx="680" cy="231"/>
            </a:xfrm>
            <a:prstGeom prst="rect">
              <a:avLst/>
            </a:prstGeom>
            <a:solidFill>
              <a:schemeClr val="bg1"/>
            </a:solidFill>
            <a:ln w="9525">
              <a:noFill/>
              <a:miter lim="800000"/>
              <a:headEnd/>
              <a:tailEnd/>
            </a:ln>
            <a:effectLst/>
          </p:spPr>
          <p:txBody>
            <a:bodyPr>
              <a:spAutoFit/>
            </a:bodyPr>
            <a:lstStyle/>
            <a:p>
              <a:pPr algn="ctr">
                <a:spcBef>
                  <a:spcPct val="50000"/>
                </a:spcBef>
              </a:pPr>
              <a:r>
                <a:rPr lang="en-US" altLang="ja-JP">
                  <a:solidFill>
                    <a:srgbClr val="0000FF"/>
                  </a:solidFill>
                </a:rPr>
                <a:t>4</a:t>
              </a:r>
              <a:r>
                <a:rPr lang="ja-JP" altLang="en-US">
                  <a:solidFill>
                    <a:srgbClr val="0000FF"/>
                  </a:solidFill>
                </a:rPr>
                <a:t>月</a:t>
              </a:r>
              <a:r>
                <a:rPr lang="en-US" altLang="ja-JP">
                  <a:solidFill>
                    <a:srgbClr val="0000FF"/>
                  </a:solidFill>
                </a:rPr>
                <a:t>13</a:t>
              </a:r>
              <a:r>
                <a:rPr lang="ja-JP" altLang="en-US">
                  <a:solidFill>
                    <a:srgbClr val="0000FF"/>
                  </a:solidFill>
                </a:rPr>
                <a:t>日</a:t>
              </a:r>
            </a:p>
          </p:txBody>
        </p:sp>
      </p:grpSp>
      <p:sp>
        <p:nvSpPr>
          <p:cNvPr id="49168" name="Text Box 16"/>
          <p:cNvSpPr txBox="1">
            <a:spLocks noChangeArrowheads="1"/>
          </p:cNvSpPr>
          <p:nvPr/>
        </p:nvSpPr>
        <p:spPr bwMode="auto">
          <a:xfrm>
            <a:off x="539750" y="1196975"/>
            <a:ext cx="2303463" cy="366713"/>
          </a:xfrm>
          <a:prstGeom prst="rect">
            <a:avLst/>
          </a:prstGeom>
          <a:noFill/>
          <a:ln w="9525">
            <a:noFill/>
            <a:miter lim="800000"/>
            <a:headEnd/>
            <a:tailEnd/>
          </a:ln>
          <a:effectLst/>
        </p:spPr>
        <p:txBody>
          <a:bodyPr>
            <a:spAutoFit/>
          </a:bodyPr>
          <a:lstStyle/>
          <a:p>
            <a:pPr algn="ctr">
              <a:spcBef>
                <a:spcPct val="50000"/>
              </a:spcBef>
            </a:pPr>
            <a:r>
              <a:rPr lang="ja-JP" altLang="en-US"/>
              <a:t>地上気象変化</a:t>
            </a:r>
          </a:p>
        </p:txBody>
      </p:sp>
      <p:sp>
        <p:nvSpPr>
          <p:cNvPr id="49169" name="Text Box 17"/>
          <p:cNvSpPr txBox="1">
            <a:spLocks noChangeArrowheads="1"/>
          </p:cNvSpPr>
          <p:nvPr/>
        </p:nvSpPr>
        <p:spPr bwMode="auto">
          <a:xfrm>
            <a:off x="468313" y="6453188"/>
            <a:ext cx="2590800" cy="366712"/>
          </a:xfrm>
          <a:prstGeom prst="rect">
            <a:avLst/>
          </a:prstGeom>
          <a:noFill/>
          <a:ln w="9525">
            <a:noFill/>
            <a:miter lim="800000"/>
            <a:headEnd/>
            <a:tailEnd/>
          </a:ln>
          <a:effectLst/>
        </p:spPr>
        <p:txBody>
          <a:bodyPr>
            <a:spAutoFit/>
          </a:bodyPr>
          <a:lstStyle/>
          <a:p>
            <a:pPr algn="ctr">
              <a:spcBef>
                <a:spcPct val="50000"/>
              </a:spcBef>
            </a:pPr>
            <a:r>
              <a:rPr lang="en-US" altLang="ja-JP"/>
              <a:t>(Takemi et al. 2005)</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ja-JP" altLang="en-US" dirty="0" smtClean="0"/>
              <a:t>境界層過程とダスト輸送</a:t>
            </a:r>
            <a:endParaRPr lang="ja-JP" altLang="en-US" dirty="0"/>
          </a:p>
        </p:txBody>
      </p:sp>
      <p:pic>
        <p:nvPicPr>
          <p:cNvPr id="48131" name="Picture 3" descr="koch1"/>
          <p:cNvPicPr>
            <a:picLocks noChangeAspect="1" noChangeArrowheads="1"/>
          </p:cNvPicPr>
          <p:nvPr/>
        </p:nvPicPr>
        <p:blipFill>
          <a:blip r:embed="rId2" cstate="print"/>
          <a:srcRect/>
          <a:stretch>
            <a:fillRect/>
          </a:stretch>
        </p:blipFill>
        <p:spPr bwMode="auto">
          <a:xfrm>
            <a:off x="323850" y="3044825"/>
            <a:ext cx="2482850" cy="3552825"/>
          </a:xfrm>
          <a:prstGeom prst="rect">
            <a:avLst/>
          </a:prstGeom>
          <a:noFill/>
        </p:spPr>
      </p:pic>
      <p:pic>
        <p:nvPicPr>
          <p:cNvPr id="48132" name="Picture 4" descr="koch2"/>
          <p:cNvPicPr>
            <a:picLocks noChangeAspect="1" noChangeArrowheads="1"/>
          </p:cNvPicPr>
          <p:nvPr/>
        </p:nvPicPr>
        <p:blipFill>
          <a:blip r:embed="rId3" cstate="print"/>
          <a:srcRect/>
          <a:stretch>
            <a:fillRect/>
          </a:stretch>
        </p:blipFill>
        <p:spPr bwMode="auto">
          <a:xfrm>
            <a:off x="323850" y="1452563"/>
            <a:ext cx="8497888" cy="1571625"/>
          </a:xfrm>
          <a:prstGeom prst="rect">
            <a:avLst/>
          </a:prstGeom>
          <a:noFill/>
        </p:spPr>
      </p:pic>
      <p:sp>
        <p:nvSpPr>
          <p:cNvPr id="48133" name="Text Box 5"/>
          <p:cNvSpPr txBox="1">
            <a:spLocks noChangeArrowheads="1"/>
          </p:cNvSpPr>
          <p:nvPr/>
        </p:nvSpPr>
        <p:spPr bwMode="auto">
          <a:xfrm>
            <a:off x="2771775" y="1341438"/>
            <a:ext cx="3527425" cy="366712"/>
          </a:xfrm>
          <a:prstGeom prst="rect">
            <a:avLst/>
          </a:prstGeom>
          <a:noFill/>
          <a:ln w="9525">
            <a:noFill/>
            <a:miter lim="800000"/>
            <a:headEnd/>
            <a:tailEnd/>
          </a:ln>
          <a:effectLst/>
        </p:spPr>
        <p:txBody>
          <a:bodyPr>
            <a:spAutoFit/>
          </a:bodyPr>
          <a:lstStyle/>
          <a:p>
            <a:pPr>
              <a:spcBef>
                <a:spcPct val="50000"/>
              </a:spcBef>
            </a:pPr>
            <a:r>
              <a:rPr lang="en-US" altLang="ja-JP" dirty="0"/>
              <a:t>(Koch and </a:t>
            </a:r>
            <a:r>
              <a:rPr lang="en-US" altLang="ja-JP" dirty="0" err="1"/>
              <a:t>Renno</a:t>
            </a:r>
            <a:r>
              <a:rPr lang="en-US" altLang="ja-JP" dirty="0"/>
              <a:t> 2005)</a:t>
            </a:r>
          </a:p>
        </p:txBody>
      </p:sp>
      <p:pic>
        <p:nvPicPr>
          <p:cNvPr id="48134" name="Picture 6" descr="luo"/>
          <p:cNvPicPr>
            <a:picLocks noChangeAspect="1" noChangeArrowheads="1"/>
          </p:cNvPicPr>
          <p:nvPr/>
        </p:nvPicPr>
        <p:blipFill>
          <a:blip r:embed="rId4" cstate="print"/>
          <a:srcRect/>
          <a:stretch>
            <a:fillRect/>
          </a:stretch>
        </p:blipFill>
        <p:spPr bwMode="auto">
          <a:xfrm>
            <a:off x="3203575" y="3386138"/>
            <a:ext cx="5832475" cy="3038475"/>
          </a:xfrm>
          <a:prstGeom prst="rect">
            <a:avLst/>
          </a:prstGeom>
          <a:noFill/>
        </p:spPr>
      </p:pic>
      <p:sp>
        <p:nvSpPr>
          <p:cNvPr id="48135" name="Text Box 7"/>
          <p:cNvSpPr txBox="1">
            <a:spLocks noChangeArrowheads="1"/>
          </p:cNvSpPr>
          <p:nvPr/>
        </p:nvSpPr>
        <p:spPr bwMode="auto">
          <a:xfrm>
            <a:off x="6804025" y="6375400"/>
            <a:ext cx="2089150" cy="366713"/>
          </a:xfrm>
          <a:prstGeom prst="rect">
            <a:avLst/>
          </a:prstGeom>
          <a:noFill/>
          <a:ln w="9525">
            <a:noFill/>
            <a:miter lim="800000"/>
            <a:headEnd/>
            <a:tailEnd/>
          </a:ln>
          <a:effectLst/>
        </p:spPr>
        <p:txBody>
          <a:bodyPr>
            <a:spAutoFit/>
          </a:bodyPr>
          <a:lstStyle/>
          <a:p>
            <a:pPr algn="r">
              <a:spcBef>
                <a:spcPct val="50000"/>
              </a:spcBef>
            </a:pPr>
            <a:r>
              <a:rPr lang="en-US" altLang="ja-JP"/>
              <a:t>(Luo et al. 2004)</a:t>
            </a:r>
          </a:p>
        </p:txBody>
      </p:sp>
      <p:sp>
        <p:nvSpPr>
          <p:cNvPr id="48136" name="Text Box 8"/>
          <p:cNvSpPr txBox="1">
            <a:spLocks noChangeArrowheads="1"/>
          </p:cNvSpPr>
          <p:nvPr/>
        </p:nvSpPr>
        <p:spPr bwMode="auto">
          <a:xfrm>
            <a:off x="5867400" y="3141663"/>
            <a:ext cx="2881313" cy="366712"/>
          </a:xfrm>
          <a:prstGeom prst="rect">
            <a:avLst/>
          </a:prstGeom>
          <a:noFill/>
          <a:ln w="9525">
            <a:noFill/>
            <a:miter lim="800000"/>
            <a:headEnd/>
            <a:tailEnd/>
          </a:ln>
          <a:effectLst/>
        </p:spPr>
        <p:txBody>
          <a:bodyPr>
            <a:spAutoFit/>
          </a:bodyPr>
          <a:lstStyle/>
          <a:p>
            <a:pPr>
              <a:spcBef>
                <a:spcPct val="50000"/>
              </a:spcBef>
            </a:pPr>
            <a:r>
              <a:rPr lang="en-US" altLang="ja-JP"/>
              <a:t>Diurnal contribution</a:t>
            </a:r>
          </a:p>
        </p:txBody>
      </p:sp>
      <p:sp>
        <p:nvSpPr>
          <p:cNvPr id="48137" name="Line 9"/>
          <p:cNvSpPr>
            <a:spLocks noChangeShapeType="1"/>
          </p:cNvSpPr>
          <p:nvPr/>
        </p:nvSpPr>
        <p:spPr bwMode="auto">
          <a:xfrm flipH="1">
            <a:off x="6804025" y="3429000"/>
            <a:ext cx="144463" cy="431800"/>
          </a:xfrm>
          <a:prstGeom prst="line">
            <a:avLst/>
          </a:prstGeom>
          <a:noFill/>
          <a:ln w="9525">
            <a:solidFill>
              <a:schemeClr val="tx1"/>
            </a:solidFill>
            <a:round/>
            <a:headEnd/>
            <a:tailEnd type="triangle" w="med" len="med"/>
          </a:ln>
          <a:effectLst/>
        </p:spPr>
        <p:txBody>
          <a:bodyPr/>
          <a:lstStyle/>
          <a:p>
            <a:endParaRPr lang="ja-JP" altLang="en-US"/>
          </a:p>
        </p:txBody>
      </p:sp>
      <p:sp>
        <p:nvSpPr>
          <p:cNvPr id="48138" name="Text Box 10"/>
          <p:cNvSpPr txBox="1">
            <a:spLocks noChangeArrowheads="1"/>
          </p:cNvSpPr>
          <p:nvPr/>
        </p:nvSpPr>
        <p:spPr bwMode="auto">
          <a:xfrm>
            <a:off x="4860925" y="6453188"/>
            <a:ext cx="2663825" cy="366712"/>
          </a:xfrm>
          <a:prstGeom prst="rect">
            <a:avLst/>
          </a:prstGeom>
          <a:noFill/>
          <a:ln w="9525">
            <a:noFill/>
            <a:miter lim="800000"/>
            <a:headEnd/>
            <a:tailEnd/>
          </a:ln>
          <a:effectLst/>
        </p:spPr>
        <p:txBody>
          <a:bodyPr>
            <a:spAutoFit/>
          </a:bodyPr>
          <a:lstStyle/>
          <a:p>
            <a:pPr>
              <a:spcBef>
                <a:spcPct val="50000"/>
              </a:spcBef>
            </a:pPr>
            <a:r>
              <a:rPr lang="en-US" altLang="ja-JP"/>
              <a:t>Synoptic contribution</a:t>
            </a:r>
          </a:p>
        </p:txBody>
      </p:sp>
      <p:sp>
        <p:nvSpPr>
          <p:cNvPr id="48139" name="Line 11"/>
          <p:cNvSpPr>
            <a:spLocks noChangeShapeType="1"/>
          </p:cNvSpPr>
          <p:nvPr/>
        </p:nvSpPr>
        <p:spPr bwMode="auto">
          <a:xfrm flipV="1">
            <a:off x="6156325" y="5949950"/>
            <a:ext cx="144463" cy="574675"/>
          </a:xfrm>
          <a:prstGeom prst="line">
            <a:avLst/>
          </a:prstGeom>
          <a:noFill/>
          <a:ln w="9525">
            <a:solidFill>
              <a:schemeClr val="tx1"/>
            </a:solidFill>
            <a:round/>
            <a:headEnd/>
            <a:tailEnd type="triangle" w="med" len="med"/>
          </a:ln>
          <a:effectLst/>
        </p:spPr>
        <p:txBody>
          <a:bodyPr/>
          <a:lstStyle/>
          <a:p>
            <a:endParaRPr lang="ja-JP" altLang="en-US"/>
          </a:p>
        </p:txBody>
      </p:sp>
      <p:sp>
        <p:nvSpPr>
          <p:cNvPr id="48140" name="Text Box 12"/>
          <p:cNvSpPr txBox="1">
            <a:spLocks noChangeArrowheads="1"/>
          </p:cNvSpPr>
          <p:nvPr/>
        </p:nvSpPr>
        <p:spPr bwMode="auto">
          <a:xfrm>
            <a:off x="3563938" y="4652963"/>
            <a:ext cx="1008062" cy="304800"/>
          </a:xfrm>
          <a:prstGeom prst="rect">
            <a:avLst/>
          </a:prstGeom>
          <a:noFill/>
          <a:ln w="9525">
            <a:noFill/>
            <a:miter lim="800000"/>
            <a:headEnd/>
            <a:tailEnd/>
          </a:ln>
          <a:effectLst/>
        </p:spPr>
        <p:txBody>
          <a:bodyPr>
            <a:spAutoFit/>
          </a:bodyPr>
          <a:lstStyle/>
          <a:p>
            <a:pPr algn="ctr">
              <a:spcBef>
                <a:spcPct val="50000"/>
              </a:spcBef>
            </a:pPr>
            <a:r>
              <a:rPr lang="ja-JP" altLang="en-US" sz="1400"/>
              <a:t>西サハラ</a:t>
            </a:r>
          </a:p>
        </p:txBody>
      </p:sp>
      <p:sp>
        <p:nvSpPr>
          <p:cNvPr id="48141" name="Text Box 13"/>
          <p:cNvSpPr txBox="1">
            <a:spLocks noChangeArrowheads="1"/>
          </p:cNvSpPr>
          <p:nvPr/>
        </p:nvSpPr>
        <p:spPr bwMode="auto">
          <a:xfrm>
            <a:off x="4500563" y="4652963"/>
            <a:ext cx="1008062" cy="304800"/>
          </a:xfrm>
          <a:prstGeom prst="rect">
            <a:avLst/>
          </a:prstGeom>
          <a:noFill/>
          <a:ln w="9525">
            <a:noFill/>
            <a:miter lim="800000"/>
            <a:headEnd/>
            <a:tailEnd/>
          </a:ln>
          <a:effectLst/>
        </p:spPr>
        <p:txBody>
          <a:bodyPr>
            <a:spAutoFit/>
          </a:bodyPr>
          <a:lstStyle/>
          <a:p>
            <a:pPr algn="ctr">
              <a:spcBef>
                <a:spcPct val="50000"/>
              </a:spcBef>
            </a:pPr>
            <a:r>
              <a:rPr lang="ja-JP" altLang="en-US" sz="1400"/>
              <a:t>東サハラ</a:t>
            </a:r>
          </a:p>
        </p:txBody>
      </p:sp>
      <p:sp>
        <p:nvSpPr>
          <p:cNvPr id="48142" name="Text Box 14"/>
          <p:cNvSpPr txBox="1">
            <a:spLocks noChangeArrowheads="1"/>
          </p:cNvSpPr>
          <p:nvPr/>
        </p:nvSpPr>
        <p:spPr bwMode="auto">
          <a:xfrm>
            <a:off x="5292725" y="4652963"/>
            <a:ext cx="1008063" cy="304800"/>
          </a:xfrm>
          <a:prstGeom prst="rect">
            <a:avLst/>
          </a:prstGeom>
          <a:noFill/>
          <a:ln w="9525">
            <a:noFill/>
            <a:miter lim="800000"/>
            <a:headEnd/>
            <a:tailEnd/>
          </a:ln>
          <a:effectLst/>
        </p:spPr>
        <p:txBody>
          <a:bodyPr>
            <a:spAutoFit/>
          </a:bodyPr>
          <a:lstStyle/>
          <a:p>
            <a:pPr algn="ctr">
              <a:spcBef>
                <a:spcPct val="50000"/>
              </a:spcBef>
            </a:pPr>
            <a:r>
              <a:rPr lang="ja-JP" altLang="en-US" sz="1400"/>
              <a:t>サヘル</a:t>
            </a:r>
          </a:p>
        </p:txBody>
      </p:sp>
      <p:sp>
        <p:nvSpPr>
          <p:cNvPr id="48143" name="Text Box 15"/>
          <p:cNvSpPr txBox="1">
            <a:spLocks noChangeArrowheads="1"/>
          </p:cNvSpPr>
          <p:nvPr/>
        </p:nvSpPr>
        <p:spPr bwMode="auto">
          <a:xfrm>
            <a:off x="6084888" y="4652963"/>
            <a:ext cx="1223962" cy="304800"/>
          </a:xfrm>
          <a:prstGeom prst="rect">
            <a:avLst/>
          </a:prstGeom>
          <a:noFill/>
          <a:ln w="9525">
            <a:noFill/>
            <a:miter lim="800000"/>
            <a:headEnd/>
            <a:tailEnd/>
          </a:ln>
          <a:effectLst/>
        </p:spPr>
        <p:txBody>
          <a:bodyPr>
            <a:spAutoFit/>
          </a:bodyPr>
          <a:lstStyle/>
          <a:p>
            <a:pPr algn="ctr">
              <a:spcBef>
                <a:spcPct val="50000"/>
              </a:spcBef>
            </a:pPr>
            <a:r>
              <a:rPr lang="ja-JP" altLang="en-US" sz="1400"/>
              <a:t>アラビア半島</a:t>
            </a:r>
          </a:p>
        </p:txBody>
      </p:sp>
      <p:sp>
        <p:nvSpPr>
          <p:cNvPr id="48144" name="Text Box 16"/>
          <p:cNvSpPr txBox="1">
            <a:spLocks noChangeArrowheads="1"/>
          </p:cNvSpPr>
          <p:nvPr/>
        </p:nvSpPr>
        <p:spPr bwMode="auto">
          <a:xfrm>
            <a:off x="7092950" y="4652963"/>
            <a:ext cx="935038" cy="517525"/>
          </a:xfrm>
          <a:prstGeom prst="rect">
            <a:avLst/>
          </a:prstGeom>
          <a:noFill/>
          <a:ln w="9525">
            <a:noFill/>
            <a:miter lim="800000"/>
            <a:headEnd/>
            <a:tailEnd/>
          </a:ln>
          <a:effectLst/>
        </p:spPr>
        <p:txBody>
          <a:bodyPr>
            <a:spAutoFit/>
          </a:bodyPr>
          <a:lstStyle/>
          <a:p>
            <a:pPr algn="ctr">
              <a:spcBef>
                <a:spcPct val="50000"/>
              </a:spcBef>
            </a:pPr>
            <a:r>
              <a:rPr lang="ja-JP" altLang="en-US" sz="1400"/>
              <a:t>オーストラリア</a:t>
            </a:r>
          </a:p>
        </p:txBody>
      </p:sp>
      <p:sp>
        <p:nvSpPr>
          <p:cNvPr id="48145" name="Text Box 17"/>
          <p:cNvSpPr txBox="1">
            <a:spLocks noChangeArrowheads="1"/>
          </p:cNvSpPr>
          <p:nvPr/>
        </p:nvSpPr>
        <p:spPr bwMode="auto">
          <a:xfrm>
            <a:off x="7885113" y="4652963"/>
            <a:ext cx="1008062" cy="304800"/>
          </a:xfrm>
          <a:prstGeom prst="rect">
            <a:avLst/>
          </a:prstGeom>
          <a:noFill/>
          <a:ln w="9525">
            <a:noFill/>
            <a:miter lim="800000"/>
            <a:headEnd/>
            <a:tailEnd/>
          </a:ln>
          <a:effectLst/>
        </p:spPr>
        <p:txBody>
          <a:bodyPr>
            <a:spAutoFit/>
          </a:bodyPr>
          <a:lstStyle/>
          <a:p>
            <a:pPr algn="ctr">
              <a:spcBef>
                <a:spcPct val="50000"/>
              </a:spcBef>
            </a:pPr>
            <a:r>
              <a:rPr lang="ja-JP" altLang="en-US" sz="1400"/>
              <a:t>東アジア</a:t>
            </a:r>
          </a:p>
        </p:txBody>
      </p:sp>
      <p:sp>
        <p:nvSpPr>
          <p:cNvPr id="48146" name="Oval 18"/>
          <p:cNvSpPr>
            <a:spLocks noChangeArrowheads="1"/>
          </p:cNvSpPr>
          <p:nvPr/>
        </p:nvSpPr>
        <p:spPr bwMode="auto">
          <a:xfrm>
            <a:off x="6516688" y="1557338"/>
            <a:ext cx="2376487" cy="1366837"/>
          </a:xfrm>
          <a:prstGeom prst="ellipse">
            <a:avLst/>
          </a:prstGeom>
          <a:noFill/>
          <a:ln w="25400">
            <a:solidFill>
              <a:srgbClr val="0000FF"/>
            </a:solidFill>
            <a:round/>
            <a:headEnd/>
            <a:tailEnd/>
          </a:ln>
          <a:effectLst/>
        </p:spPr>
        <p:txBody>
          <a:bodyPr wrap="none" anchor="ctr"/>
          <a:lstStyle/>
          <a:p>
            <a:endParaRPr lang="ja-JP" altLang="en-US"/>
          </a:p>
        </p:txBody>
      </p:sp>
      <p:sp>
        <p:nvSpPr>
          <p:cNvPr id="48147" name="Text Box 19"/>
          <p:cNvSpPr txBox="1">
            <a:spLocks noChangeArrowheads="1"/>
          </p:cNvSpPr>
          <p:nvPr/>
        </p:nvSpPr>
        <p:spPr bwMode="auto">
          <a:xfrm>
            <a:off x="3492500" y="3284538"/>
            <a:ext cx="2592388" cy="304800"/>
          </a:xfrm>
          <a:prstGeom prst="rect">
            <a:avLst/>
          </a:prstGeom>
          <a:noFill/>
          <a:ln w="9525">
            <a:noFill/>
            <a:miter lim="800000"/>
            <a:headEnd/>
            <a:tailEnd/>
          </a:ln>
          <a:effectLst/>
        </p:spPr>
        <p:txBody>
          <a:bodyPr>
            <a:spAutoFit/>
          </a:bodyPr>
          <a:lstStyle/>
          <a:p>
            <a:pPr>
              <a:spcBef>
                <a:spcPct val="50000"/>
              </a:spcBef>
            </a:pPr>
            <a:r>
              <a:rPr lang="en-US" altLang="ja-JP" sz="1400"/>
              <a:t>Dust mobilization (</a:t>
            </a:r>
            <a:r>
              <a:rPr lang="en-US" altLang="ja-JP" sz="1400">
                <a:latin typeface="Symbol" pitchFamily="18" charset="2"/>
              </a:rPr>
              <a:t>m</a:t>
            </a:r>
            <a:r>
              <a:rPr lang="en-US" altLang="ja-JP" sz="1400"/>
              <a:t>g/m</a:t>
            </a:r>
            <a:r>
              <a:rPr lang="en-US" altLang="ja-JP" sz="1400" baseline="30000"/>
              <a:t>2</a:t>
            </a:r>
            <a:r>
              <a:rPr lang="en-US" altLang="ja-JP" sz="1400"/>
              <a:t>/s)</a:t>
            </a:r>
          </a:p>
        </p:txBody>
      </p:sp>
      <p:sp>
        <p:nvSpPr>
          <p:cNvPr id="48148" name="Text Box 20"/>
          <p:cNvSpPr txBox="1">
            <a:spLocks noChangeArrowheads="1"/>
          </p:cNvSpPr>
          <p:nvPr/>
        </p:nvSpPr>
        <p:spPr bwMode="auto">
          <a:xfrm>
            <a:off x="3492500" y="6292850"/>
            <a:ext cx="2592388" cy="304800"/>
          </a:xfrm>
          <a:prstGeom prst="rect">
            <a:avLst/>
          </a:prstGeom>
          <a:noFill/>
          <a:ln w="9525">
            <a:noFill/>
            <a:miter lim="800000"/>
            <a:headEnd/>
            <a:tailEnd/>
          </a:ln>
          <a:effectLst/>
        </p:spPr>
        <p:txBody>
          <a:bodyPr>
            <a:spAutoFit/>
          </a:bodyPr>
          <a:lstStyle/>
          <a:p>
            <a:pPr>
              <a:spcBef>
                <a:spcPct val="50000"/>
              </a:spcBef>
            </a:pPr>
            <a:r>
              <a:rPr lang="en-US" altLang="ja-JP" sz="1400"/>
              <a:t>Dust surface conc (</a:t>
            </a:r>
            <a:r>
              <a:rPr lang="en-US" altLang="ja-JP" sz="1400">
                <a:latin typeface="Symbol" pitchFamily="18" charset="2"/>
              </a:rPr>
              <a:t>m</a:t>
            </a:r>
            <a:r>
              <a:rPr lang="en-US" altLang="ja-JP" sz="1400"/>
              <a:t>g/kg)</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対流混合層の構造とダストデビルの発生機構</a:t>
            </a:r>
            <a:endParaRPr kumimoji="1" lang="ja-JP" altLang="en-US" dirty="0"/>
          </a:p>
        </p:txBody>
      </p:sp>
      <p:sp>
        <p:nvSpPr>
          <p:cNvPr id="3" name="フッター プレースホルダ 2"/>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pic>
        <p:nvPicPr>
          <p:cNvPr id="4" name="図 3" descr="dd8.jpg"/>
          <p:cNvPicPr>
            <a:picLocks noChangeAspect="1"/>
          </p:cNvPicPr>
          <p:nvPr/>
        </p:nvPicPr>
        <p:blipFill>
          <a:blip r:embed="rId2" cstate="print"/>
          <a:stretch>
            <a:fillRect/>
          </a:stretch>
        </p:blipFill>
        <p:spPr>
          <a:xfrm>
            <a:off x="179512" y="1124744"/>
            <a:ext cx="4435828" cy="4706504"/>
          </a:xfrm>
          <a:prstGeom prst="rect">
            <a:avLst/>
          </a:prstGeom>
        </p:spPr>
      </p:pic>
      <p:sp>
        <p:nvSpPr>
          <p:cNvPr id="5" name="テキスト ボックス 4"/>
          <p:cNvSpPr txBox="1"/>
          <p:nvPr/>
        </p:nvSpPr>
        <p:spPr>
          <a:xfrm>
            <a:off x="539552" y="5939988"/>
            <a:ext cx="3744416" cy="369332"/>
          </a:xfrm>
          <a:prstGeom prst="rect">
            <a:avLst/>
          </a:prstGeom>
          <a:noFill/>
        </p:spPr>
        <p:txBody>
          <a:bodyPr wrap="square" rtlCol="0">
            <a:spAutoFit/>
          </a:bodyPr>
          <a:lstStyle/>
          <a:p>
            <a:pPr algn="ctr"/>
            <a:r>
              <a:rPr kumimoji="1" lang="en-US" altLang="ja-JP" dirty="0" smtClean="0"/>
              <a:t>(Hess and Spillane 1990)</a:t>
            </a:r>
            <a:endParaRPr kumimoji="1" lang="ja-JP" altLang="en-US" dirty="0"/>
          </a:p>
        </p:txBody>
      </p:sp>
      <p:pic>
        <p:nvPicPr>
          <p:cNvPr id="6" name="図 5" descr="dd8.jpg"/>
          <p:cNvPicPr>
            <a:picLocks noChangeAspect="1"/>
          </p:cNvPicPr>
          <p:nvPr/>
        </p:nvPicPr>
        <p:blipFill>
          <a:blip r:embed="rId3" cstate="print"/>
          <a:stretch>
            <a:fillRect/>
          </a:stretch>
        </p:blipFill>
        <p:spPr>
          <a:xfrm>
            <a:off x="4948999" y="775706"/>
            <a:ext cx="3367417" cy="5533614"/>
          </a:xfrm>
          <a:prstGeom prst="rect">
            <a:avLst/>
          </a:prstGeom>
        </p:spPr>
      </p:pic>
      <p:sp>
        <p:nvSpPr>
          <p:cNvPr id="7" name="テキスト ボックス 6"/>
          <p:cNvSpPr txBox="1"/>
          <p:nvPr/>
        </p:nvSpPr>
        <p:spPr>
          <a:xfrm>
            <a:off x="5436096" y="6237312"/>
            <a:ext cx="2448272" cy="369332"/>
          </a:xfrm>
          <a:prstGeom prst="rect">
            <a:avLst/>
          </a:prstGeom>
          <a:noFill/>
        </p:spPr>
        <p:txBody>
          <a:bodyPr wrap="square" rtlCol="0">
            <a:spAutoFit/>
          </a:bodyPr>
          <a:lstStyle/>
          <a:p>
            <a:pPr algn="ctr"/>
            <a:r>
              <a:rPr kumimoji="1" lang="en-US" altLang="ja-JP" dirty="0" smtClean="0"/>
              <a:t>(</a:t>
            </a:r>
            <a:r>
              <a:rPr kumimoji="1" lang="en-US" altLang="ja-JP" dirty="0" err="1" smtClean="0"/>
              <a:t>Kanak</a:t>
            </a:r>
            <a:r>
              <a:rPr kumimoji="1" lang="en-US" altLang="ja-JP" dirty="0" smtClean="0"/>
              <a:t> 2000)</a:t>
            </a:r>
            <a:endParaRPr kumimoji="1" lang="ja-JP" alt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一般風の影響</a:t>
            </a:r>
            <a:endParaRPr kumimoji="1" lang="ja-JP" altLang="en-US" dirty="0"/>
          </a:p>
        </p:txBody>
      </p:sp>
      <p:sp>
        <p:nvSpPr>
          <p:cNvPr id="3" name="フッター プレースホルダ 2"/>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pic>
        <p:nvPicPr>
          <p:cNvPr id="4" name="図 3" descr="toigo1.jpg"/>
          <p:cNvPicPr>
            <a:picLocks noChangeAspect="1"/>
          </p:cNvPicPr>
          <p:nvPr/>
        </p:nvPicPr>
        <p:blipFill>
          <a:blip r:embed="rId2" cstate="print"/>
          <a:stretch>
            <a:fillRect/>
          </a:stretch>
        </p:blipFill>
        <p:spPr>
          <a:xfrm>
            <a:off x="35496" y="1268760"/>
            <a:ext cx="5559106" cy="4464496"/>
          </a:xfrm>
          <a:prstGeom prst="rect">
            <a:avLst/>
          </a:prstGeom>
        </p:spPr>
      </p:pic>
      <p:sp>
        <p:nvSpPr>
          <p:cNvPr id="5" name="テキスト ボックス 4"/>
          <p:cNvSpPr txBox="1"/>
          <p:nvPr/>
        </p:nvSpPr>
        <p:spPr>
          <a:xfrm>
            <a:off x="1835696" y="5877272"/>
            <a:ext cx="2160240" cy="369332"/>
          </a:xfrm>
          <a:prstGeom prst="rect">
            <a:avLst/>
          </a:prstGeom>
          <a:noFill/>
        </p:spPr>
        <p:txBody>
          <a:bodyPr wrap="square" rtlCol="0">
            <a:spAutoFit/>
          </a:bodyPr>
          <a:lstStyle/>
          <a:p>
            <a:pPr algn="ctr"/>
            <a:r>
              <a:rPr kumimoji="1" lang="en-US" altLang="ja-JP" dirty="0" smtClean="0"/>
              <a:t>(</a:t>
            </a:r>
            <a:r>
              <a:rPr kumimoji="1" lang="en-US" altLang="ja-JP" dirty="0" err="1" smtClean="0"/>
              <a:t>Toigo</a:t>
            </a:r>
            <a:r>
              <a:rPr kumimoji="1" lang="en-US" altLang="ja-JP" dirty="0" smtClean="0"/>
              <a:t> et al. 2003)</a:t>
            </a:r>
            <a:endParaRPr kumimoji="1" lang="ja-JP" altLang="en-US" dirty="0"/>
          </a:p>
        </p:txBody>
      </p:sp>
      <p:pic>
        <p:nvPicPr>
          <p:cNvPr id="6" name="図 5" descr="Ito1.jpg"/>
          <p:cNvPicPr>
            <a:picLocks noChangeAspect="1"/>
          </p:cNvPicPr>
          <p:nvPr/>
        </p:nvPicPr>
        <p:blipFill>
          <a:blip r:embed="rId3" cstate="print"/>
          <a:stretch>
            <a:fillRect/>
          </a:stretch>
        </p:blipFill>
        <p:spPr>
          <a:xfrm>
            <a:off x="5889917" y="980728"/>
            <a:ext cx="2714531" cy="5184577"/>
          </a:xfrm>
          <a:prstGeom prst="rect">
            <a:avLst/>
          </a:prstGeom>
        </p:spPr>
      </p:pic>
      <p:sp>
        <p:nvSpPr>
          <p:cNvPr id="7" name="テキスト ボックス 6"/>
          <p:cNvSpPr txBox="1"/>
          <p:nvPr/>
        </p:nvSpPr>
        <p:spPr>
          <a:xfrm>
            <a:off x="6444208" y="6165304"/>
            <a:ext cx="2016224" cy="369332"/>
          </a:xfrm>
          <a:prstGeom prst="rect">
            <a:avLst/>
          </a:prstGeom>
          <a:noFill/>
        </p:spPr>
        <p:txBody>
          <a:bodyPr wrap="square" rtlCol="0">
            <a:spAutoFit/>
          </a:bodyPr>
          <a:lstStyle/>
          <a:p>
            <a:pPr algn="ctr"/>
            <a:r>
              <a:rPr kumimoji="1" lang="en-US" altLang="ja-JP" dirty="0" smtClean="0"/>
              <a:t>(Ito et al. 2010)</a:t>
            </a:r>
            <a:endParaRPr kumimoji="1" lang="ja-JP" altLang="en-US" dirty="0"/>
          </a:p>
        </p:txBody>
      </p:sp>
      <p:sp>
        <p:nvSpPr>
          <p:cNvPr id="8" name="テキスト ボックス 7"/>
          <p:cNvSpPr txBox="1"/>
          <p:nvPr/>
        </p:nvSpPr>
        <p:spPr>
          <a:xfrm>
            <a:off x="7884368" y="2348880"/>
            <a:ext cx="1152128" cy="369332"/>
          </a:xfrm>
          <a:prstGeom prst="rect">
            <a:avLst/>
          </a:prstGeom>
          <a:noFill/>
        </p:spPr>
        <p:txBody>
          <a:bodyPr wrap="square" rtlCol="0">
            <a:spAutoFit/>
          </a:bodyPr>
          <a:lstStyle/>
          <a:p>
            <a:r>
              <a:rPr kumimoji="1" lang="en-US" altLang="ja-JP" dirty="0" smtClean="0"/>
              <a:t>U=0.5</a:t>
            </a:r>
            <a:endParaRPr kumimoji="1" lang="ja-JP" altLang="en-US" dirty="0"/>
          </a:p>
        </p:txBody>
      </p:sp>
      <p:sp>
        <p:nvSpPr>
          <p:cNvPr id="9" name="テキスト ボックス 8"/>
          <p:cNvSpPr txBox="1"/>
          <p:nvPr/>
        </p:nvSpPr>
        <p:spPr>
          <a:xfrm>
            <a:off x="7884368" y="4077072"/>
            <a:ext cx="1152128" cy="369332"/>
          </a:xfrm>
          <a:prstGeom prst="rect">
            <a:avLst/>
          </a:prstGeom>
          <a:noFill/>
        </p:spPr>
        <p:txBody>
          <a:bodyPr wrap="square" rtlCol="0">
            <a:spAutoFit/>
          </a:bodyPr>
          <a:lstStyle/>
          <a:p>
            <a:r>
              <a:rPr kumimoji="1" lang="en-US" altLang="ja-JP" dirty="0" smtClean="0"/>
              <a:t>U=5.0</a:t>
            </a:r>
            <a:endParaRPr kumimoji="1" lang="ja-JP" altLang="en-US" dirty="0"/>
          </a:p>
        </p:txBody>
      </p:sp>
      <p:sp>
        <p:nvSpPr>
          <p:cNvPr id="10" name="テキスト ボックス 9"/>
          <p:cNvSpPr txBox="1"/>
          <p:nvPr/>
        </p:nvSpPr>
        <p:spPr>
          <a:xfrm>
            <a:off x="7812360" y="5867980"/>
            <a:ext cx="1152128" cy="369332"/>
          </a:xfrm>
          <a:prstGeom prst="rect">
            <a:avLst/>
          </a:prstGeom>
          <a:noFill/>
        </p:spPr>
        <p:txBody>
          <a:bodyPr wrap="square" rtlCol="0">
            <a:spAutoFit/>
          </a:bodyPr>
          <a:lstStyle/>
          <a:p>
            <a:r>
              <a:rPr kumimoji="1" lang="en-US" altLang="ja-JP" dirty="0" smtClean="0"/>
              <a:t>U=15.0</a:t>
            </a:r>
            <a:endParaRPr kumimoji="1" lang="ja-JP" altLang="en-US" dirty="0"/>
          </a:p>
        </p:txBody>
      </p:sp>
      <p:sp>
        <p:nvSpPr>
          <p:cNvPr id="11" name="テキスト ボックス 10"/>
          <p:cNvSpPr txBox="1"/>
          <p:nvPr/>
        </p:nvSpPr>
        <p:spPr>
          <a:xfrm>
            <a:off x="6012160" y="620688"/>
            <a:ext cx="2520280" cy="369332"/>
          </a:xfrm>
          <a:prstGeom prst="rect">
            <a:avLst/>
          </a:prstGeom>
          <a:noFill/>
        </p:spPr>
        <p:txBody>
          <a:bodyPr wrap="square" rtlCol="0">
            <a:spAutoFit/>
          </a:bodyPr>
          <a:lstStyle/>
          <a:p>
            <a:pPr algn="ctr"/>
            <a:r>
              <a:rPr kumimoji="1" lang="ja-JP" altLang="en-US" dirty="0" smtClean="0"/>
              <a:t>高度別の渦度の最大値</a:t>
            </a:r>
            <a:endParaRPr kumimoji="1" lang="ja-JP"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内容</a:t>
            </a:r>
            <a:endParaRPr kumimoji="1" lang="ja-JP" altLang="en-US" dirty="0"/>
          </a:p>
        </p:txBody>
      </p:sp>
      <p:sp>
        <p:nvSpPr>
          <p:cNvPr id="3" name="コンテンツ プレースホルダ 2"/>
          <p:cNvSpPr>
            <a:spLocks noGrp="1"/>
          </p:cNvSpPr>
          <p:nvPr>
            <p:ph idx="1"/>
          </p:nvPr>
        </p:nvSpPr>
        <p:spPr/>
        <p:txBody>
          <a:bodyPr/>
          <a:lstStyle/>
          <a:p>
            <a:r>
              <a:rPr kumimoji="1" lang="ja-JP" altLang="en-US" dirty="0" smtClean="0"/>
              <a:t>ダストデビル（塵旋風）とは</a:t>
            </a:r>
            <a:endParaRPr kumimoji="1" lang="en-US" altLang="ja-JP" dirty="0" smtClean="0"/>
          </a:p>
          <a:p>
            <a:pPr lvl="1"/>
            <a:r>
              <a:rPr lang="ja-JP" altLang="en-US" dirty="0" smtClean="0"/>
              <a:t>形態・構造</a:t>
            </a:r>
            <a:endParaRPr lang="en-US" altLang="ja-JP" dirty="0" smtClean="0"/>
          </a:p>
          <a:p>
            <a:pPr lvl="1"/>
            <a:r>
              <a:rPr kumimoji="1" lang="ja-JP" altLang="en-US" dirty="0" smtClean="0"/>
              <a:t>形成メカニズム</a:t>
            </a:r>
            <a:endParaRPr lang="en-US" altLang="ja-JP" dirty="0" smtClean="0"/>
          </a:p>
          <a:p>
            <a:pPr lvl="1"/>
            <a:r>
              <a:rPr lang="ja-JP" altLang="en-US" dirty="0" smtClean="0"/>
              <a:t>大気境界層の特徴</a:t>
            </a:r>
            <a:endParaRPr lang="en-US" altLang="ja-JP" dirty="0" smtClean="0"/>
          </a:p>
          <a:p>
            <a:pPr lvl="1"/>
            <a:r>
              <a:rPr lang="ja-JP" altLang="en-US" dirty="0" smtClean="0"/>
              <a:t>環境場の特徴</a:t>
            </a:r>
            <a:endParaRPr lang="en-US" altLang="ja-JP" dirty="0" smtClean="0"/>
          </a:p>
          <a:p>
            <a:r>
              <a:rPr kumimoji="1" lang="ja-JP" altLang="en-US" dirty="0" smtClean="0"/>
              <a:t>ダストデビルの高分解能数値シミュレーション</a:t>
            </a:r>
            <a:endParaRPr kumimoji="1" lang="en-US" altLang="ja-JP" dirty="0" smtClean="0"/>
          </a:p>
          <a:p>
            <a:pPr lvl="1"/>
            <a:r>
              <a:rPr lang="ja-JP" altLang="en-US" dirty="0" smtClean="0"/>
              <a:t>渦の強化・維持のメカニズム</a:t>
            </a:r>
            <a:endParaRPr lang="en-US" altLang="ja-JP" dirty="0" smtClean="0"/>
          </a:p>
          <a:p>
            <a:pPr lvl="1"/>
            <a:r>
              <a:rPr kumimoji="1" lang="ja-JP" altLang="en-US" dirty="0" smtClean="0"/>
              <a:t>一般風の影響</a:t>
            </a:r>
            <a:endParaRPr kumimoji="1" lang="ja-JP" altLang="en-US" dirty="0"/>
          </a:p>
        </p:txBody>
      </p:sp>
      <p:sp>
        <p:nvSpPr>
          <p:cNvPr id="4" name="フッター プレースホルダ 3"/>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本研究で調べること</a:t>
            </a:r>
            <a:endParaRPr kumimoji="1" lang="ja-JP" altLang="en-US" dirty="0"/>
          </a:p>
        </p:txBody>
      </p:sp>
      <p:sp>
        <p:nvSpPr>
          <p:cNvPr id="5" name="コンテンツ プレースホルダ 4"/>
          <p:cNvSpPr>
            <a:spLocks noGrp="1"/>
          </p:cNvSpPr>
          <p:nvPr>
            <p:ph sz="half" idx="1"/>
          </p:nvPr>
        </p:nvSpPr>
        <p:spPr>
          <a:xfrm>
            <a:off x="395536" y="1052736"/>
            <a:ext cx="8280920" cy="3384375"/>
          </a:xfrm>
        </p:spPr>
        <p:txBody>
          <a:bodyPr>
            <a:noAutofit/>
          </a:bodyPr>
          <a:lstStyle/>
          <a:p>
            <a:r>
              <a:rPr lang="ja-JP" altLang="en-US" sz="2400" dirty="0" smtClean="0"/>
              <a:t>対流混合層中に発生した多数の渦のうち強い渦に発展するものは数が限られている。強い渦に強化され維持されるのはなぜか？</a:t>
            </a:r>
            <a:endParaRPr lang="en-US" altLang="ja-JP" sz="2400" dirty="0" smtClean="0"/>
          </a:p>
          <a:p>
            <a:r>
              <a:rPr kumimoji="1" lang="ja-JP" altLang="en-US" sz="2400" dirty="0" smtClean="0"/>
              <a:t>一般風があるとダストデビルの発生に</a:t>
            </a:r>
            <a:r>
              <a:rPr lang="ja-JP" altLang="en-US" sz="2400" dirty="0" smtClean="0"/>
              <a:t>もなんらかの影響をもたらす：</a:t>
            </a:r>
            <a:endParaRPr lang="en-US" altLang="ja-JP" sz="2400" dirty="0" smtClean="0"/>
          </a:p>
          <a:p>
            <a:pPr lvl="1"/>
            <a:r>
              <a:rPr lang="ja-JP" altLang="en-US" dirty="0" smtClean="0"/>
              <a:t>弱風時が好条件（観測、数値実験：</a:t>
            </a:r>
            <a:r>
              <a:rPr lang="en-US" altLang="ja-JP" dirty="0" smtClean="0"/>
              <a:t>Ito et al. 2010</a:t>
            </a:r>
            <a:r>
              <a:rPr lang="ja-JP" altLang="en-US" dirty="0" smtClean="0"/>
              <a:t>）</a:t>
            </a:r>
            <a:endParaRPr lang="en-US" altLang="ja-JP" dirty="0" smtClean="0"/>
          </a:p>
          <a:p>
            <a:pPr lvl="1"/>
            <a:r>
              <a:rPr lang="ja-JP" altLang="en-US" dirty="0" smtClean="0"/>
              <a:t>弱風時のみならず強風時でも発生する（</a:t>
            </a:r>
            <a:r>
              <a:rPr lang="ja-JP" altLang="en-US" dirty="0" smtClean="0"/>
              <a:t>数値実験：</a:t>
            </a:r>
            <a:r>
              <a:rPr lang="en-US" altLang="ja-JP" dirty="0" err="1" smtClean="0"/>
              <a:t>Toigo</a:t>
            </a:r>
            <a:r>
              <a:rPr lang="en-US" altLang="ja-JP" dirty="0" smtClean="0"/>
              <a:t> et al. 2003</a:t>
            </a:r>
            <a:r>
              <a:rPr lang="ja-JP" altLang="en-US" dirty="0" smtClean="0"/>
              <a:t>）</a:t>
            </a:r>
            <a:endParaRPr lang="en-US" altLang="ja-JP" dirty="0" smtClean="0"/>
          </a:p>
        </p:txBody>
      </p:sp>
      <p:sp>
        <p:nvSpPr>
          <p:cNvPr id="8" name="コンテンツ プレースホルダ 7"/>
          <p:cNvSpPr>
            <a:spLocks noGrp="1"/>
          </p:cNvSpPr>
          <p:nvPr>
            <p:ph sz="half" idx="2"/>
          </p:nvPr>
        </p:nvSpPr>
        <p:spPr>
          <a:xfrm>
            <a:off x="2699792" y="4653136"/>
            <a:ext cx="3672408" cy="1656184"/>
          </a:xfrm>
          <a:ln w="31750" cap="flat">
            <a:solidFill>
              <a:schemeClr val="tx2">
                <a:lumMod val="75000"/>
              </a:schemeClr>
            </a:solidFill>
            <a:round/>
          </a:ln>
        </p:spPr>
        <p:txBody>
          <a:bodyPr>
            <a:normAutofit lnSpcReduction="10000"/>
          </a:bodyPr>
          <a:lstStyle/>
          <a:p>
            <a:pPr>
              <a:buNone/>
            </a:pPr>
            <a:r>
              <a:rPr kumimoji="1" lang="ja-JP" altLang="en-US" sz="2400" dirty="0" smtClean="0"/>
              <a:t>高分解能数値実験により</a:t>
            </a:r>
            <a:endParaRPr kumimoji="1" lang="en-US" altLang="ja-JP" sz="2400" dirty="0" smtClean="0"/>
          </a:p>
          <a:p>
            <a:r>
              <a:rPr kumimoji="1" lang="ja-JP" altLang="en-US" sz="2400" dirty="0" smtClean="0"/>
              <a:t>渦の強化・維持過程</a:t>
            </a:r>
            <a:endParaRPr kumimoji="1" lang="en-US" altLang="ja-JP" sz="2400" dirty="0" smtClean="0"/>
          </a:p>
          <a:p>
            <a:r>
              <a:rPr lang="ja-JP" altLang="en-US" sz="2400" dirty="0" smtClean="0"/>
              <a:t>一般風の影響</a:t>
            </a:r>
            <a:endParaRPr lang="en-US" altLang="ja-JP" sz="2400" dirty="0" smtClean="0"/>
          </a:p>
          <a:p>
            <a:pPr>
              <a:buNone/>
            </a:pPr>
            <a:r>
              <a:rPr kumimoji="1" lang="ja-JP" altLang="en-US" sz="2400" dirty="0" smtClean="0"/>
              <a:t>を調べる</a:t>
            </a:r>
            <a:endParaRPr kumimoji="1" lang="ja-JP" altLang="en-US" sz="2400" dirty="0"/>
          </a:p>
        </p:txBody>
      </p:sp>
      <p:sp>
        <p:nvSpPr>
          <p:cNvPr id="3" name="フッター プレースホルダ 2"/>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
        <p:nvSpPr>
          <p:cNvPr id="6" name="下矢印 5"/>
          <p:cNvSpPr/>
          <p:nvPr/>
        </p:nvSpPr>
        <p:spPr>
          <a:xfrm>
            <a:off x="3923928" y="4149080"/>
            <a:ext cx="1296144" cy="36004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既往の</a:t>
            </a:r>
            <a:r>
              <a:rPr kumimoji="1" lang="ja-JP" altLang="en-US" dirty="0" smtClean="0"/>
              <a:t>高分解能モデル研究の諸元</a:t>
            </a:r>
            <a:endParaRPr kumimoji="1" lang="ja-JP" altLang="en-US" dirty="0"/>
          </a:p>
        </p:txBody>
      </p:sp>
      <p:sp>
        <p:nvSpPr>
          <p:cNvPr id="3" name="フッター プレースホルダ 2"/>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pic>
        <p:nvPicPr>
          <p:cNvPr id="4" name="図 3" descr="kanak3.jpg"/>
          <p:cNvPicPr>
            <a:picLocks noChangeAspect="1"/>
          </p:cNvPicPr>
          <p:nvPr/>
        </p:nvPicPr>
        <p:blipFill>
          <a:blip r:embed="rId2" cstate="print"/>
          <a:stretch>
            <a:fillRect/>
          </a:stretch>
        </p:blipFill>
        <p:spPr>
          <a:xfrm>
            <a:off x="106555" y="1052736"/>
            <a:ext cx="9001949" cy="2232248"/>
          </a:xfrm>
          <a:prstGeom prst="rect">
            <a:avLst/>
          </a:prstGeom>
        </p:spPr>
      </p:pic>
      <p:sp>
        <p:nvSpPr>
          <p:cNvPr id="5" name="テキスト ボックス 4"/>
          <p:cNvSpPr txBox="1"/>
          <p:nvPr/>
        </p:nvSpPr>
        <p:spPr>
          <a:xfrm>
            <a:off x="6444208" y="3429000"/>
            <a:ext cx="2376264" cy="369332"/>
          </a:xfrm>
          <a:prstGeom prst="rect">
            <a:avLst/>
          </a:prstGeom>
          <a:noFill/>
        </p:spPr>
        <p:txBody>
          <a:bodyPr wrap="square" rtlCol="0">
            <a:spAutoFit/>
          </a:bodyPr>
          <a:lstStyle/>
          <a:p>
            <a:pPr algn="ctr"/>
            <a:r>
              <a:rPr kumimoji="1" lang="en-US" altLang="ja-JP" dirty="0" smtClean="0"/>
              <a:t>(</a:t>
            </a:r>
            <a:r>
              <a:rPr kumimoji="1" lang="en-US" altLang="ja-JP" dirty="0" err="1" smtClean="0"/>
              <a:t>Kanak</a:t>
            </a:r>
            <a:r>
              <a:rPr kumimoji="1" lang="en-US" altLang="ja-JP" dirty="0" smtClean="0"/>
              <a:t> et al. 2006)</a:t>
            </a:r>
            <a:endParaRPr kumimoji="1" lang="ja-JP" altLang="en-US" dirty="0"/>
          </a:p>
        </p:txBody>
      </p:sp>
      <p:graphicFrame>
        <p:nvGraphicFramePr>
          <p:cNvPr id="6" name="表 5"/>
          <p:cNvGraphicFramePr>
            <a:graphicFrameLocks noGrp="1"/>
          </p:cNvGraphicFramePr>
          <p:nvPr/>
        </p:nvGraphicFramePr>
        <p:xfrm>
          <a:off x="107504" y="4149080"/>
          <a:ext cx="8964488" cy="2222430"/>
        </p:xfrm>
        <a:graphic>
          <a:graphicData uri="http://schemas.openxmlformats.org/drawingml/2006/table">
            <a:tbl>
              <a:tblPr firstRow="1" bandRow="1">
                <a:tableStyleId>{5C22544A-7EE6-4342-B048-85BDC9FD1C3A}</a:tableStyleId>
              </a:tblPr>
              <a:tblGrid>
                <a:gridCol w="1280641"/>
                <a:gridCol w="763891"/>
                <a:gridCol w="1808625"/>
                <a:gridCol w="1619451"/>
                <a:gridCol w="864096"/>
                <a:gridCol w="864095"/>
                <a:gridCol w="1763689"/>
              </a:tblGrid>
              <a:tr h="830507">
                <a:tc>
                  <a:txBody>
                    <a:bodyPr/>
                    <a:lstStyle/>
                    <a:p>
                      <a:pPr algn="ctr"/>
                      <a:endParaRPr kumimoji="1" lang="ja-JP" altLang="en-US" dirty="0"/>
                    </a:p>
                  </a:txBody>
                  <a:tcPr anchor="ctr"/>
                </a:tc>
                <a:tc>
                  <a:txBody>
                    <a:bodyPr/>
                    <a:lstStyle/>
                    <a:p>
                      <a:pPr algn="ctr"/>
                      <a:r>
                        <a:rPr kumimoji="1" lang="ja-JP" altLang="en-US" dirty="0" smtClean="0"/>
                        <a:t>方程式系</a:t>
                      </a:r>
                      <a:endParaRPr kumimoji="1" lang="ja-JP" altLang="en-US" dirty="0"/>
                    </a:p>
                  </a:txBody>
                  <a:tcPr anchor="ctr"/>
                </a:tc>
                <a:tc>
                  <a:txBody>
                    <a:bodyPr/>
                    <a:lstStyle/>
                    <a:p>
                      <a:pPr algn="ctr"/>
                      <a:r>
                        <a:rPr kumimoji="1" lang="ja-JP" altLang="en-US" dirty="0" smtClean="0"/>
                        <a:t>格子点数</a:t>
                      </a:r>
                      <a:endParaRPr kumimoji="1" lang="ja-JP" altLang="en-US" dirty="0"/>
                    </a:p>
                  </a:txBody>
                  <a:tcPr anchor="ctr"/>
                </a:tc>
                <a:tc>
                  <a:txBody>
                    <a:bodyPr/>
                    <a:lstStyle/>
                    <a:p>
                      <a:pPr algn="ctr"/>
                      <a:r>
                        <a:rPr kumimoji="1" lang="ja-JP" altLang="en-US" dirty="0" smtClean="0"/>
                        <a:t>領域</a:t>
                      </a:r>
                      <a:endParaRPr kumimoji="1" lang="en-US" altLang="ja-JP" dirty="0" smtClean="0"/>
                    </a:p>
                    <a:p>
                      <a:pPr algn="ctr"/>
                      <a:r>
                        <a:rPr kumimoji="1" lang="en-US" altLang="ja-JP" dirty="0" smtClean="0"/>
                        <a:t>(km)</a:t>
                      </a:r>
                      <a:endParaRPr kumimoji="1" lang="ja-JP" altLang="en-US" dirty="0"/>
                    </a:p>
                  </a:txBody>
                  <a:tcPr anchor="ctr"/>
                </a:tc>
                <a:tc>
                  <a:txBody>
                    <a:bodyPr/>
                    <a:lstStyle/>
                    <a:p>
                      <a:pPr algn="ctr"/>
                      <a:r>
                        <a:rPr kumimoji="1" lang="ja-JP" altLang="en-US" dirty="0" smtClean="0"/>
                        <a:t>格子間隔</a:t>
                      </a:r>
                      <a:endParaRPr kumimoji="1" lang="en-US" altLang="ja-JP" dirty="0" smtClean="0"/>
                    </a:p>
                    <a:p>
                      <a:pPr algn="ctr"/>
                      <a:r>
                        <a:rPr kumimoji="1" lang="en-US" altLang="ja-JP" dirty="0" smtClean="0"/>
                        <a:t>(m)</a:t>
                      </a:r>
                      <a:endParaRPr kumimoji="1" lang="ja-JP" altLang="en-US" dirty="0"/>
                    </a:p>
                  </a:txBody>
                  <a:tcPr anchor="ctr"/>
                </a:tc>
                <a:tc>
                  <a:txBody>
                    <a:bodyPr/>
                    <a:lstStyle/>
                    <a:p>
                      <a:pPr algn="ctr"/>
                      <a:r>
                        <a:rPr kumimoji="1" lang="ja-JP" altLang="en-US" dirty="0" smtClean="0"/>
                        <a:t>境界条件</a:t>
                      </a:r>
                      <a:endParaRPr kumimoji="1" lang="ja-JP" altLang="en-US" dirty="0"/>
                    </a:p>
                  </a:txBody>
                  <a:tcPr anchor="ctr"/>
                </a:tc>
                <a:tc>
                  <a:txBody>
                    <a:bodyPr/>
                    <a:lstStyle/>
                    <a:p>
                      <a:pPr algn="ctr"/>
                      <a:r>
                        <a:rPr kumimoji="1" lang="ja-JP" altLang="en-US" dirty="0" smtClean="0"/>
                        <a:t>一般風</a:t>
                      </a:r>
                      <a:endParaRPr kumimoji="1" lang="en-US" altLang="ja-JP" dirty="0" smtClean="0"/>
                    </a:p>
                    <a:p>
                      <a:pPr algn="ctr"/>
                      <a:r>
                        <a:rPr kumimoji="1" lang="en-US" altLang="ja-JP" dirty="0" smtClean="0"/>
                        <a:t>(m/s)</a:t>
                      </a:r>
                      <a:endParaRPr kumimoji="1" lang="ja-JP" altLang="en-US" dirty="0"/>
                    </a:p>
                  </a:txBody>
                  <a:tcPr anchor="ctr"/>
                </a:tc>
              </a:tr>
              <a:tr h="654015">
                <a:tc>
                  <a:txBody>
                    <a:bodyPr/>
                    <a:lstStyle/>
                    <a:p>
                      <a:pPr algn="ctr"/>
                      <a:r>
                        <a:rPr kumimoji="1" lang="ja-JP" altLang="en-US" dirty="0" smtClean="0"/>
                        <a:t>田中ら</a:t>
                      </a:r>
                      <a:r>
                        <a:rPr kumimoji="1" lang="en-US" altLang="ja-JP" dirty="0" smtClean="0"/>
                        <a:t>(2008)</a:t>
                      </a:r>
                      <a:endParaRPr kumimoji="1" lang="ja-JP" altLang="en-US" dirty="0"/>
                    </a:p>
                  </a:txBody>
                  <a:tcPr anchor="ctr"/>
                </a:tc>
                <a:tc>
                  <a:txBody>
                    <a:bodyPr/>
                    <a:lstStyle/>
                    <a:p>
                      <a:pPr algn="ctr"/>
                      <a:r>
                        <a:rPr kumimoji="1" lang="en-US" altLang="ja-JP" dirty="0" smtClean="0"/>
                        <a:t>B</a:t>
                      </a:r>
                      <a:endParaRPr kumimoji="1" lang="ja-JP" altLang="en-US" dirty="0"/>
                    </a:p>
                  </a:txBody>
                  <a:tcPr anchor="ctr"/>
                </a:tc>
                <a:tc>
                  <a:txBody>
                    <a:bodyPr/>
                    <a:lstStyle/>
                    <a:p>
                      <a:pPr algn="ctr"/>
                      <a:r>
                        <a:rPr kumimoji="1" lang="en-US" altLang="ja-JP" dirty="0" smtClean="0"/>
                        <a:t>90 x 90 x 60</a:t>
                      </a:r>
                    </a:p>
                    <a:p>
                      <a:pPr algn="ctr"/>
                      <a:r>
                        <a:rPr kumimoji="1" lang="en-US" altLang="ja-JP" dirty="0" smtClean="0"/>
                        <a:t>200</a:t>
                      </a:r>
                      <a:r>
                        <a:rPr kumimoji="1" lang="en-US" altLang="ja-JP" baseline="0" dirty="0" smtClean="0"/>
                        <a:t> x 200 x 130</a:t>
                      </a:r>
                      <a:endParaRPr kumimoji="1" lang="ja-JP" altLang="en-US" dirty="0"/>
                    </a:p>
                  </a:txBody>
                  <a:tcPr anchor="ctr"/>
                </a:tc>
                <a:tc>
                  <a:txBody>
                    <a:bodyPr/>
                    <a:lstStyle/>
                    <a:p>
                      <a:pPr algn="ctr"/>
                      <a:r>
                        <a:rPr kumimoji="1" lang="en-US" altLang="ja-JP" dirty="0" smtClean="0"/>
                        <a:t>4.5 x 4.5 x 3</a:t>
                      </a:r>
                    </a:p>
                    <a:p>
                      <a:pPr algn="ctr"/>
                      <a:r>
                        <a:rPr kumimoji="1" lang="en-US" altLang="ja-JP" dirty="0" smtClean="0"/>
                        <a:t>4 x 4 x 2.6</a:t>
                      </a:r>
                      <a:endParaRPr kumimoji="1" lang="ja-JP" altLang="en-US" dirty="0"/>
                    </a:p>
                  </a:txBody>
                  <a:tcPr anchor="ctr"/>
                </a:tc>
                <a:tc>
                  <a:txBody>
                    <a:bodyPr/>
                    <a:lstStyle/>
                    <a:p>
                      <a:pPr algn="ctr"/>
                      <a:r>
                        <a:rPr kumimoji="1" lang="en-US" altLang="ja-JP" dirty="0" smtClean="0"/>
                        <a:t>50</a:t>
                      </a:r>
                    </a:p>
                    <a:p>
                      <a:pPr algn="ctr"/>
                      <a:r>
                        <a:rPr kumimoji="1" lang="en-US" altLang="ja-JP" dirty="0" smtClean="0"/>
                        <a:t>20</a:t>
                      </a:r>
                      <a:endParaRPr kumimoji="1" lang="ja-JP" altLang="en-US" dirty="0"/>
                    </a:p>
                  </a:txBody>
                  <a:tcPr anchor="ctr"/>
                </a:tc>
                <a:tc>
                  <a:txBody>
                    <a:bodyPr/>
                    <a:lstStyle/>
                    <a:p>
                      <a:pPr algn="ctr"/>
                      <a:r>
                        <a:rPr kumimoji="1" lang="en-US" altLang="ja-JP" dirty="0" smtClean="0"/>
                        <a:t>NS</a:t>
                      </a:r>
                      <a:endParaRPr kumimoji="1" lang="ja-JP" altLang="en-US" dirty="0"/>
                    </a:p>
                  </a:txBody>
                  <a:tcPr anchor="ctr"/>
                </a:tc>
                <a:tc>
                  <a:txBody>
                    <a:bodyPr/>
                    <a:lstStyle/>
                    <a:p>
                      <a:pPr algn="ctr"/>
                      <a:r>
                        <a:rPr kumimoji="1" lang="en-US" altLang="ja-JP" dirty="0" smtClean="0"/>
                        <a:t>0.5, 5.0, 15.0</a:t>
                      </a:r>
                    </a:p>
                    <a:p>
                      <a:pPr algn="ctr"/>
                      <a:r>
                        <a:rPr kumimoji="1" lang="en-US" altLang="ja-JP" dirty="0" smtClean="0"/>
                        <a:t>0.5</a:t>
                      </a:r>
                      <a:endParaRPr kumimoji="1" lang="ja-JP" altLang="en-US" dirty="0"/>
                    </a:p>
                  </a:txBody>
                  <a:tcPr anchor="ctr"/>
                </a:tc>
              </a:tr>
              <a:tr h="654015">
                <a:tc>
                  <a:txBody>
                    <a:bodyPr/>
                    <a:lstStyle/>
                    <a:p>
                      <a:pPr algn="ctr"/>
                      <a:r>
                        <a:rPr kumimoji="1" lang="en-US" altLang="ja-JP" dirty="0" smtClean="0"/>
                        <a:t>Ito et al. (2010)</a:t>
                      </a:r>
                      <a:endParaRPr kumimoji="1" lang="ja-JP" altLang="en-US" dirty="0"/>
                    </a:p>
                  </a:txBody>
                  <a:tcPr anchor="ctr"/>
                </a:tc>
                <a:tc>
                  <a:txBody>
                    <a:bodyPr/>
                    <a:lstStyle/>
                    <a:p>
                      <a:pPr algn="ctr"/>
                      <a:r>
                        <a:rPr kumimoji="1" lang="en-US" altLang="ja-JP" dirty="0" smtClean="0"/>
                        <a:t>B</a:t>
                      </a:r>
                      <a:endParaRPr kumimoji="1" lang="ja-JP" altLang="en-US" dirty="0"/>
                    </a:p>
                  </a:txBody>
                  <a:tcPr anchor="ctr"/>
                </a:tc>
                <a:tc>
                  <a:txBody>
                    <a:bodyPr/>
                    <a:lstStyle/>
                    <a:p>
                      <a:pPr algn="ctr"/>
                      <a:r>
                        <a:rPr kumimoji="1" lang="en-US" altLang="ja-JP" dirty="0" smtClean="0"/>
                        <a:t>210 x 210 x 130</a:t>
                      </a:r>
                      <a:endParaRPr kumimoji="1" lang="ja-JP" altLang="en-US" dirty="0"/>
                    </a:p>
                  </a:txBody>
                  <a:tcPr anchor="ctr"/>
                </a:tc>
                <a:tc>
                  <a:txBody>
                    <a:bodyPr/>
                    <a:lstStyle/>
                    <a:p>
                      <a:pPr algn="ctr"/>
                      <a:r>
                        <a:rPr kumimoji="1" lang="en-US" altLang="ja-JP" dirty="0" smtClean="0"/>
                        <a:t>4.2 x 4.2 x 2.6</a:t>
                      </a:r>
                      <a:endParaRPr kumimoji="1" lang="ja-JP" altLang="en-US" dirty="0"/>
                    </a:p>
                  </a:txBody>
                  <a:tcPr anchor="ctr"/>
                </a:tc>
                <a:tc>
                  <a:txBody>
                    <a:bodyPr/>
                    <a:lstStyle/>
                    <a:p>
                      <a:pPr algn="ctr"/>
                      <a:r>
                        <a:rPr kumimoji="1" lang="en-US" altLang="ja-JP" dirty="0" smtClean="0"/>
                        <a:t>20</a:t>
                      </a:r>
                      <a:endParaRPr kumimoji="1" lang="ja-JP" altLang="en-US" dirty="0"/>
                    </a:p>
                  </a:txBody>
                  <a:tcPr anchor="ctr"/>
                </a:tc>
                <a:tc>
                  <a:txBody>
                    <a:bodyPr/>
                    <a:lstStyle/>
                    <a:p>
                      <a:pPr algn="ctr"/>
                      <a:r>
                        <a:rPr kumimoji="1" lang="en-US" altLang="ja-JP" dirty="0" smtClean="0"/>
                        <a:t>NS</a:t>
                      </a:r>
                      <a:endParaRPr kumimoji="1" lang="ja-JP" altLang="en-US" dirty="0"/>
                    </a:p>
                  </a:txBody>
                  <a:tcPr anchor="ctr"/>
                </a:tc>
                <a:tc>
                  <a:txBody>
                    <a:bodyPr/>
                    <a:lstStyle/>
                    <a:p>
                      <a:pPr algn="ctr"/>
                      <a:r>
                        <a:rPr kumimoji="1" lang="en-US" altLang="ja-JP" dirty="0" smtClean="0"/>
                        <a:t>0.5, 5.0, 15.0</a:t>
                      </a:r>
                      <a:endParaRPr kumimoji="1" lang="ja-JP" altLang="en-US" dirty="0"/>
                    </a:p>
                  </a:txBody>
                  <a:tcPr anchor="ctr"/>
                </a:tc>
              </a:tr>
            </a:tbl>
          </a:graphicData>
        </a:graphic>
      </p:graphicFrame>
      <p:sp>
        <p:nvSpPr>
          <p:cNvPr id="7" name="テキスト ボックス 6"/>
          <p:cNvSpPr txBox="1"/>
          <p:nvPr/>
        </p:nvSpPr>
        <p:spPr>
          <a:xfrm>
            <a:off x="395536" y="3358733"/>
            <a:ext cx="6048672" cy="646331"/>
          </a:xfrm>
          <a:prstGeom prst="rect">
            <a:avLst/>
          </a:prstGeom>
          <a:noFill/>
        </p:spPr>
        <p:txBody>
          <a:bodyPr wrap="square" rtlCol="0">
            <a:spAutoFit/>
          </a:bodyPr>
          <a:lstStyle/>
          <a:p>
            <a:r>
              <a:rPr kumimoji="1" lang="en-US" altLang="ja-JP" dirty="0" smtClean="0"/>
              <a:t>B=</a:t>
            </a:r>
            <a:r>
              <a:rPr kumimoji="1" lang="en-US" altLang="ja-JP" dirty="0" err="1" smtClean="0"/>
              <a:t>Boussinesq</a:t>
            </a:r>
            <a:r>
              <a:rPr kumimoji="1" lang="en-US" altLang="ja-JP" dirty="0" smtClean="0"/>
              <a:t>, SC=</a:t>
            </a:r>
            <a:r>
              <a:rPr kumimoji="1" lang="en-US" altLang="ja-JP" dirty="0" err="1" smtClean="0"/>
              <a:t>supercompressible</a:t>
            </a:r>
            <a:r>
              <a:rPr kumimoji="1" lang="en-US" altLang="ja-JP" dirty="0" smtClean="0"/>
              <a:t>, FC=fully compressible</a:t>
            </a:r>
          </a:p>
          <a:p>
            <a:r>
              <a:rPr lang="en-US" altLang="ja-JP" dirty="0" smtClean="0"/>
              <a:t>FS=free slip, NS=no slip</a:t>
            </a:r>
            <a:endParaRPr kumimoji="1" lang="ja-JP" alt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数値実験</a:t>
            </a:r>
            <a:endParaRPr kumimoji="1" lang="ja-JP" altLang="en-US" dirty="0"/>
          </a:p>
        </p:txBody>
      </p:sp>
      <p:sp>
        <p:nvSpPr>
          <p:cNvPr id="5" name="コンテンツ プレースホルダ 4"/>
          <p:cNvSpPr>
            <a:spLocks noGrp="1"/>
          </p:cNvSpPr>
          <p:nvPr>
            <p:ph idx="1"/>
          </p:nvPr>
        </p:nvSpPr>
        <p:spPr>
          <a:xfrm>
            <a:off x="457200" y="908720"/>
            <a:ext cx="8229600" cy="5616624"/>
          </a:xfrm>
        </p:spPr>
        <p:txBody>
          <a:bodyPr>
            <a:normAutofit/>
          </a:bodyPr>
          <a:lstStyle/>
          <a:p>
            <a:r>
              <a:rPr lang="ja-JP" altLang="en-US" dirty="0" smtClean="0"/>
              <a:t>数値モデル：</a:t>
            </a:r>
            <a:r>
              <a:rPr lang="en-US" altLang="ja-JP" dirty="0" smtClean="0"/>
              <a:t>Weather Research and Forecasting (WRF) model</a:t>
            </a:r>
          </a:p>
          <a:p>
            <a:pPr lvl="1"/>
            <a:r>
              <a:rPr lang="en-US" altLang="ja-JP" dirty="0" smtClean="0"/>
              <a:t>Large-eddy simulation (LES)</a:t>
            </a:r>
            <a:r>
              <a:rPr lang="ja-JP" altLang="en-US" dirty="0" smtClean="0"/>
              <a:t>モードで利用</a:t>
            </a:r>
            <a:endParaRPr lang="en-US" altLang="ja-JP" dirty="0" smtClean="0"/>
          </a:p>
          <a:p>
            <a:pPr lvl="1"/>
            <a:r>
              <a:rPr lang="ja-JP" altLang="en-US" dirty="0" smtClean="0"/>
              <a:t>乱流モデルは</a:t>
            </a:r>
            <a:r>
              <a:rPr lang="en-US" altLang="ja-JP" dirty="0" err="1" smtClean="0"/>
              <a:t>Smagorinsky</a:t>
            </a:r>
            <a:r>
              <a:rPr lang="en-US" altLang="ja-JP" dirty="0" smtClean="0"/>
              <a:t>-Lilly</a:t>
            </a:r>
          </a:p>
          <a:p>
            <a:r>
              <a:rPr kumimoji="1" lang="ja-JP" altLang="en-US" dirty="0" smtClean="0"/>
              <a:t>問題設定の簡略化：</a:t>
            </a:r>
            <a:endParaRPr kumimoji="1" lang="en-US" altLang="ja-JP" dirty="0" smtClean="0"/>
          </a:p>
          <a:p>
            <a:pPr lvl="1"/>
            <a:r>
              <a:rPr kumimoji="1" lang="ja-JP" altLang="en-US" dirty="0" smtClean="0"/>
              <a:t>水平一様な基準状態</a:t>
            </a:r>
            <a:endParaRPr kumimoji="1" lang="en-US" altLang="ja-JP" dirty="0" smtClean="0"/>
          </a:p>
          <a:p>
            <a:pPr lvl="1"/>
            <a:r>
              <a:rPr kumimoji="1" lang="ja-JP" altLang="en-US" dirty="0" smtClean="0"/>
              <a:t>境界層スケールの計算領域</a:t>
            </a:r>
            <a:endParaRPr kumimoji="1" lang="en-US" altLang="ja-JP" dirty="0" smtClean="0"/>
          </a:p>
          <a:p>
            <a:pPr lvl="1"/>
            <a:r>
              <a:rPr lang="ja-JP" altLang="en-US" dirty="0" smtClean="0"/>
              <a:t>側面境界は周期条件</a:t>
            </a:r>
            <a:endParaRPr kumimoji="1" lang="en-US" altLang="ja-JP" dirty="0" smtClean="0"/>
          </a:p>
          <a:p>
            <a:pPr lvl="1"/>
            <a:r>
              <a:rPr lang="ja-JP" altLang="en-US" dirty="0" smtClean="0"/>
              <a:t>物理過程は乱流以外は考慮しない</a:t>
            </a:r>
            <a:endParaRPr lang="en-US" altLang="ja-JP" dirty="0" smtClean="0"/>
          </a:p>
          <a:p>
            <a:r>
              <a:rPr lang="ja-JP" altLang="en-US" dirty="0" smtClean="0"/>
              <a:t>実験</a:t>
            </a:r>
            <a:r>
              <a:rPr lang="en-US" altLang="ja-JP" dirty="0" smtClean="0"/>
              <a:t>1</a:t>
            </a:r>
            <a:r>
              <a:rPr lang="ja-JP" altLang="en-US" dirty="0" smtClean="0"/>
              <a:t>：水平格子幅</a:t>
            </a:r>
            <a:r>
              <a:rPr lang="en-US" altLang="ja-JP" dirty="0" smtClean="0"/>
              <a:t>3 m</a:t>
            </a:r>
            <a:r>
              <a:rPr lang="ja-JP" altLang="en-US" dirty="0" smtClean="0"/>
              <a:t>；一般風</a:t>
            </a:r>
            <a:r>
              <a:rPr lang="ja-JP" altLang="en-US" dirty="0" smtClean="0"/>
              <a:t>なし</a:t>
            </a:r>
            <a:endParaRPr lang="en-US" altLang="ja-JP" dirty="0" smtClean="0"/>
          </a:p>
          <a:p>
            <a:pPr lvl="1"/>
            <a:r>
              <a:rPr lang="ja-JP" altLang="en-US" dirty="0" smtClean="0"/>
              <a:t>渦の強化・維持過程の解析</a:t>
            </a:r>
            <a:endParaRPr lang="en-US" altLang="ja-JP" dirty="0" smtClean="0"/>
          </a:p>
          <a:p>
            <a:r>
              <a:rPr lang="ja-JP" altLang="en-US" dirty="0" smtClean="0"/>
              <a:t>実験</a:t>
            </a:r>
            <a:r>
              <a:rPr lang="en-US" altLang="ja-JP" dirty="0" smtClean="0"/>
              <a:t>2</a:t>
            </a:r>
            <a:r>
              <a:rPr lang="ja-JP" altLang="en-US" dirty="0" smtClean="0"/>
              <a:t>：水平格子幅</a:t>
            </a:r>
            <a:r>
              <a:rPr lang="en-US" altLang="ja-JP" dirty="0" smtClean="0"/>
              <a:t>10 m</a:t>
            </a:r>
            <a:r>
              <a:rPr lang="ja-JP" altLang="en-US" dirty="0" smtClean="0"/>
              <a:t>；一般風</a:t>
            </a:r>
            <a:r>
              <a:rPr lang="en-US" altLang="ja-JP" dirty="0" smtClean="0"/>
              <a:t>U</a:t>
            </a:r>
            <a:r>
              <a:rPr lang="en-US" altLang="ja-JP" sz="2000" dirty="0" smtClean="0"/>
              <a:t>0</a:t>
            </a:r>
            <a:r>
              <a:rPr lang="en-US" altLang="ja-JP" dirty="0" smtClean="0"/>
              <a:t>=0, 5, 10, 15 (m/s</a:t>
            </a:r>
            <a:r>
              <a:rPr lang="en-US" altLang="ja-JP" dirty="0" smtClean="0"/>
              <a:t>)</a:t>
            </a:r>
          </a:p>
          <a:p>
            <a:pPr lvl="1"/>
            <a:r>
              <a:rPr lang="ja-JP" altLang="en-US" dirty="0" smtClean="0"/>
              <a:t>一般風</a:t>
            </a:r>
            <a:r>
              <a:rPr lang="ja-JP" altLang="en-US" dirty="0" smtClean="0"/>
              <a:t>に対する感度の解析</a:t>
            </a:r>
            <a:endParaRPr lang="en-US" altLang="ja-JP" dirty="0" smtClean="0"/>
          </a:p>
        </p:txBody>
      </p:sp>
      <p:sp>
        <p:nvSpPr>
          <p:cNvPr id="3" name="フッター プレースホルダ 2"/>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3avetheta.png"/>
          <p:cNvPicPr>
            <a:picLocks noChangeAspect="1"/>
          </p:cNvPicPr>
          <p:nvPr/>
        </p:nvPicPr>
        <p:blipFill>
          <a:blip r:embed="rId3" cstate="print"/>
          <a:srcRect l="1562" t="3125" r="2343"/>
          <a:stretch>
            <a:fillRect/>
          </a:stretch>
        </p:blipFill>
        <p:spPr>
          <a:xfrm>
            <a:off x="428598" y="4071943"/>
            <a:ext cx="3421599" cy="2414582"/>
          </a:xfrm>
          <a:prstGeom prst="rect">
            <a:avLst/>
          </a:prstGeom>
        </p:spPr>
      </p:pic>
      <p:cxnSp>
        <p:nvCxnSpPr>
          <p:cNvPr id="5" name="直線コネクタ 4"/>
          <p:cNvCxnSpPr/>
          <p:nvPr/>
        </p:nvCxnSpPr>
        <p:spPr>
          <a:xfrm rot="5400000">
            <a:off x="565585" y="1995492"/>
            <a:ext cx="2071688" cy="1588"/>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rot="5400000">
            <a:off x="887847" y="3032132"/>
            <a:ext cx="714375" cy="714375"/>
          </a:xfrm>
          <a:prstGeom prst="line">
            <a:avLst/>
          </a:prstGeom>
          <a:ln>
            <a:prstDash val="lgDash"/>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1602223" y="3032130"/>
            <a:ext cx="1657351" cy="0"/>
          </a:xfrm>
          <a:prstGeom prst="line">
            <a:avLst/>
          </a:prstGeom>
          <a:ln>
            <a:prstDash val="lgDash"/>
          </a:ln>
        </p:spPr>
        <p:style>
          <a:lnRef idx="1">
            <a:schemeClr val="accent1"/>
          </a:lnRef>
          <a:fillRef idx="0">
            <a:schemeClr val="accent1"/>
          </a:fillRef>
          <a:effectRef idx="0">
            <a:schemeClr val="accent1"/>
          </a:effectRef>
          <a:fontRef idx="minor">
            <a:schemeClr val="tx1"/>
          </a:fontRef>
        </p:style>
      </p:cxnSp>
      <p:sp>
        <p:nvSpPr>
          <p:cNvPr id="8" name="平行四辺形 7"/>
          <p:cNvSpPr/>
          <p:nvPr/>
        </p:nvSpPr>
        <p:spPr>
          <a:xfrm>
            <a:off x="887847" y="3003555"/>
            <a:ext cx="2357437" cy="742950"/>
          </a:xfrm>
          <a:prstGeom prst="parallelogram">
            <a:avLst>
              <a:gd name="adj" fmla="val 93028"/>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2000" b="1"/>
          </a:p>
        </p:txBody>
      </p:sp>
      <p:sp>
        <p:nvSpPr>
          <p:cNvPr id="9" name="直方体 8"/>
          <p:cNvSpPr/>
          <p:nvPr/>
        </p:nvSpPr>
        <p:spPr>
          <a:xfrm>
            <a:off x="887821" y="960368"/>
            <a:ext cx="2357455" cy="2786083"/>
          </a:xfrm>
          <a:prstGeom prst="cube">
            <a:avLst>
              <a:gd name="adj" fmla="val 29525"/>
            </a:avLst>
          </a:prstGeom>
          <a:noFill/>
          <a:ln w="38100">
            <a:solidFill>
              <a:schemeClr val="tx1"/>
            </a:solidFill>
          </a:ln>
          <a:effectLst/>
          <a:scene3d>
            <a:camera prst="orthographicFront"/>
            <a:lightRig rig="threePt" dir="t">
              <a:rot lat="0" lon="0" rev="0"/>
            </a:lightRig>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11" name="テキスト ボックス 18"/>
          <p:cNvSpPr txBox="1">
            <a:spLocks noChangeArrowheads="1"/>
          </p:cNvSpPr>
          <p:nvPr/>
        </p:nvSpPr>
        <p:spPr bwMode="auto">
          <a:xfrm>
            <a:off x="1387908" y="3746506"/>
            <a:ext cx="838200" cy="400110"/>
          </a:xfrm>
          <a:prstGeom prst="rect">
            <a:avLst/>
          </a:prstGeom>
          <a:noFill/>
          <a:ln w="9525">
            <a:noFill/>
            <a:miter lim="800000"/>
            <a:headEnd/>
            <a:tailEnd/>
          </a:ln>
        </p:spPr>
        <p:txBody>
          <a:bodyPr>
            <a:spAutoFit/>
          </a:bodyPr>
          <a:lstStyle/>
          <a:p>
            <a:r>
              <a:rPr lang="en-US" altLang="ja-JP" sz="2000" b="1">
                <a:latin typeface="Calibri" pitchFamily="34" charset="0"/>
              </a:rPr>
              <a:t>1km</a:t>
            </a:r>
            <a:endParaRPr lang="ja-JP" altLang="en-US" sz="2000" b="1">
              <a:latin typeface="Calibri" pitchFamily="34" charset="0"/>
            </a:endParaRPr>
          </a:p>
        </p:txBody>
      </p:sp>
      <p:sp>
        <p:nvSpPr>
          <p:cNvPr id="12" name="テキスト ボックス 19"/>
          <p:cNvSpPr txBox="1">
            <a:spLocks noChangeArrowheads="1"/>
          </p:cNvSpPr>
          <p:nvPr/>
        </p:nvSpPr>
        <p:spPr bwMode="auto">
          <a:xfrm rot="-2777975">
            <a:off x="2724584" y="3106714"/>
            <a:ext cx="1000125" cy="400110"/>
          </a:xfrm>
          <a:prstGeom prst="rect">
            <a:avLst/>
          </a:prstGeom>
          <a:noFill/>
          <a:ln w="9525">
            <a:noFill/>
            <a:miter lim="800000"/>
            <a:headEnd/>
            <a:tailEnd/>
          </a:ln>
        </p:spPr>
        <p:txBody>
          <a:bodyPr>
            <a:spAutoFit/>
          </a:bodyPr>
          <a:lstStyle/>
          <a:p>
            <a:r>
              <a:rPr lang="en-US" altLang="ja-JP" sz="2000" b="1">
                <a:latin typeface="Calibri" pitchFamily="34" charset="0"/>
              </a:rPr>
              <a:t>1km</a:t>
            </a:r>
            <a:endParaRPr lang="ja-JP" altLang="en-US" sz="2000" b="1">
              <a:latin typeface="Calibri" pitchFamily="34" charset="0"/>
            </a:endParaRPr>
          </a:p>
        </p:txBody>
      </p:sp>
      <p:sp>
        <p:nvSpPr>
          <p:cNvPr id="13" name="テキスト ボックス 20"/>
          <p:cNvSpPr txBox="1">
            <a:spLocks noChangeArrowheads="1"/>
          </p:cNvSpPr>
          <p:nvPr/>
        </p:nvSpPr>
        <p:spPr bwMode="auto">
          <a:xfrm rot="-5400000">
            <a:off x="-126567" y="2117701"/>
            <a:ext cx="1571625" cy="400110"/>
          </a:xfrm>
          <a:prstGeom prst="rect">
            <a:avLst/>
          </a:prstGeom>
          <a:noFill/>
          <a:ln w="9525">
            <a:noFill/>
            <a:miter lim="800000"/>
            <a:headEnd/>
            <a:tailEnd/>
          </a:ln>
        </p:spPr>
        <p:txBody>
          <a:bodyPr>
            <a:spAutoFit/>
          </a:bodyPr>
          <a:lstStyle/>
          <a:p>
            <a:r>
              <a:rPr lang="en-US" altLang="ja-JP" sz="2000" b="1">
                <a:latin typeface="Calibri" pitchFamily="34" charset="0"/>
              </a:rPr>
              <a:t>1.5km</a:t>
            </a:r>
            <a:endParaRPr lang="ja-JP" altLang="en-US" sz="2000" b="1">
              <a:latin typeface="Calibri" pitchFamily="34" charset="0"/>
            </a:endParaRPr>
          </a:p>
        </p:txBody>
      </p:sp>
      <p:graphicFrame>
        <p:nvGraphicFramePr>
          <p:cNvPr id="14" name="表 13"/>
          <p:cNvGraphicFramePr>
            <a:graphicFrameLocks noGrp="1"/>
          </p:cNvGraphicFramePr>
          <p:nvPr/>
        </p:nvGraphicFramePr>
        <p:xfrm>
          <a:off x="4214813" y="1448770"/>
          <a:ext cx="4816940" cy="4480560"/>
        </p:xfrm>
        <a:graphic>
          <a:graphicData uri="http://schemas.openxmlformats.org/drawingml/2006/table">
            <a:tbl>
              <a:tblPr firstRow="1" bandRow="1">
                <a:tableStyleId>{5C22544A-7EE6-4342-B048-85BDC9FD1C3A}</a:tableStyleId>
              </a:tblPr>
              <a:tblGrid>
                <a:gridCol w="1928827"/>
                <a:gridCol w="2888113"/>
              </a:tblGrid>
              <a:tr h="214300">
                <a:tc>
                  <a:txBody>
                    <a:bodyPr/>
                    <a:lstStyle/>
                    <a:p>
                      <a:r>
                        <a:rPr kumimoji="1" lang="ja-JP" altLang="en-US" sz="2000" b="0" dirty="0" smtClean="0">
                          <a:solidFill>
                            <a:schemeClr val="tx1"/>
                          </a:solidFill>
                          <a:latin typeface="HGPｺﾞｼｯｸE" pitchFamily="50" charset="-128"/>
                          <a:ea typeface="HGPｺﾞｼｯｸE" pitchFamily="50" charset="-128"/>
                        </a:rPr>
                        <a:t>領域</a:t>
                      </a:r>
                      <a:endParaRPr kumimoji="1" lang="ja-JP" altLang="en-US" sz="2000" b="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kumimoji="1" lang="ja-JP" altLang="en-US" sz="2000" b="0" dirty="0" smtClean="0">
                          <a:solidFill>
                            <a:schemeClr val="tx1"/>
                          </a:solidFill>
                          <a:latin typeface="HGPｺﾞｼｯｸE" pitchFamily="50" charset="-128"/>
                          <a:ea typeface="HGPｺﾞｼｯｸE" pitchFamily="50" charset="-128"/>
                        </a:rPr>
                        <a:t>水平</a:t>
                      </a:r>
                      <a:r>
                        <a:rPr kumimoji="1" lang="en-US" altLang="ja-JP" sz="2000" b="0" dirty="0" smtClean="0">
                          <a:solidFill>
                            <a:schemeClr val="tx1"/>
                          </a:solidFill>
                          <a:latin typeface="HGPｺﾞｼｯｸE" pitchFamily="50" charset="-128"/>
                          <a:ea typeface="HGPｺﾞｼｯｸE" pitchFamily="50" charset="-128"/>
                        </a:rPr>
                        <a:t>1km</a:t>
                      </a:r>
                      <a:r>
                        <a:rPr kumimoji="1" lang="ja-JP" altLang="en-US" sz="2000" b="0" dirty="0" smtClean="0">
                          <a:solidFill>
                            <a:schemeClr val="tx1"/>
                          </a:solidFill>
                          <a:latin typeface="HGPｺﾞｼｯｸE" pitchFamily="50" charset="-128"/>
                          <a:ea typeface="HGPｺﾞｼｯｸE" pitchFamily="50" charset="-128"/>
                        </a:rPr>
                        <a:t>・鉛直</a:t>
                      </a:r>
                      <a:r>
                        <a:rPr kumimoji="1" lang="en-US" altLang="ja-JP" sz="2000" b="0" dirty="0" smtClean="0">
                          <a:solidFill>
                            <a:schemeClr val="tx1"/>
                          </a:solidFill>
                          <a:latin typeface="HGPｺﾞｼｯｸE" pitchFamily="50" charset="-128"/>
                          <a:ea typeface="HGPｺﾞｼｯｸE" pitchFamily="50" charset="-128"/>
                        </a:rPr>
                        <a:t>1.5km</a:t>
                      </a:r>
                      <a:endParaRPr kumimoji="1" lang="ja-JP" altLang="en-US" sz="2000" b="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291458">
                <a:tc>
                  <a:txBody>
                    <a:bodyPr/>
                    <a:lstStyle/>
                    <a:p>
                      <a:r>
                        <a:rPr kumimoji="1" lang="ja-JP" altLang="en-US" sz="2000" dirty="0" smtClean="0">
                          <a:solidFill>
                            <a:schemeClr val="tx1"/>
                          </a:solidFill>
                          <a:latin typeface="HGPｺﾞｼｯｸE" pitchFamily="50" charset="-128"/>
                          <a:ea typeface="HGPｺﾞｼｯｸE" pitchFamily="50" charset="-128"/>
                        </a:rPr>
                        <a:t>水平解像度</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kumimoji="1" lang="en-US" altLang="ja-JP" sz="2000" dirty="0" smtClean="0">
                          <a:solidFill>
                            <a:schemeClr val="tx1"/>
                          </a:solidFill>
                          <a:latin typeface="HGPｺﾞｼｯｸE" pitchFamily="50" charset="-128"/>
                          <a:ea typeface="HGPｺﾞｼｯｸE" pitchFamily="50" charset="-128"/>
                        </a:rPr>
                        <a:t>3m</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421952">
                <a:tc>
                  <a:txBody>
                    <a:bodyPr/>
                    <a:lstStyle/>
                    <a:p>
                      <a:r>
                        <a:rPr kumimoji="1" lang="ja-JP" altLang="en-US" sz="2000" dirty="0" smtClean="0">
                          <a:solidFill>
                            <a:schemeClr val="tx1"/>
                          </a:solidFill>
                          <a:latin typeface="HGPｺﾞｼｯｸE" pitchFamily="50" charset="-128"/>
                          <a:ea typeface="HGPｺﾞｼｯｸE" pitchFamily="50" charset="-128"/>
                        </a:rPr>
                        <a:t>鉛直解像度</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kumimoji="1" lang="ja-JP" altLang="en-US" sz="2000" dirty="0" smtClean="0">
                          <a:solidFill>
                            <a:schemeClr val="tx1"/>
                          </a:solidFill>
                          <a:latin typeface="HGPｺﾞｼｯｸE" pitchFamily="50" charset="-128"/>
                          <a:ea typeface="HGPｺﾞｼｯｸE" pitchFamily="50" charset="-128"/>
                        </a:rPr>
                        <a:t>下層</a:t>
                      </a:r>
                      <a:r>
                        <a:rPr kumimoji="1" lang="en-US" altLang="ja-JP" sz="2000" dirty="0" smtClean="0">
                          <a:solidFill>
                            <a:schemeClr val="tx1"/>
                          </a:solidFill>
                          <a:latin typeface="HGPｺﾞｼｯｸE" pitchFamily="50" charset="-128"/>
                          <a:ea typeface="HGPｺﾞｼｯｸE" pitchFamily="50" charset="-128"/>
                        </a:rPr>
                        <a:t>3m</a:t>
                      </a:r>
                      <a:r>
                        <a:rPr kumimoji="1" lang="ja-JP" altLang="en-US" sz="2000" dirty="0" smtClean="0">
                          <a:solidFill>
                            <a:schemeClr val="tx1"/>
                          </a:solidFill>
                          <a:latin typeface="HGPｺﾞｼｯｸE" pitchFamily="50" charset="-128"/>
                          <a:ea typeface="HGPｺﾞｼｯｸE" pitchFamily="50" charset="-128"/>
                        </a:rPr>
                        <a:t>で上層は粗い</a:t>
                      </a:r>
                      <a:endParaRPr kumimoji="1" lang="en-US" altLang="ja-JP" sz="2000" dirty="0" smtClean="0">
                        <a:solidFill>
                          <a:schemeClr val="tx1"/>
                        </a:solidFill>
                        <a:latin typeface="HGPｺﾞｼｯｸE" pitchFamily="50" charset="-128"/>
                        <a:ea typeface="HGPｺﾞｼｯｸE" pitchFamily="50" charset="-128"/>
                      </a:endParaRPr>
                    </a:p>
                    <a:p>
                      <a:r>
                        <a:rPr kumimoji="1" lang="en-US" altLang="ja-JP" sz="2000" dirty="0" smtClean="0">
                          <a:solidFill>
                            <a:schemeClr val="tx1"/>
                          </a:solidFill>
                          <a:latin typeface="HGPｺﾞｼｯｸE" pitchFamily="50" charset="-128"/>
                          <a:ea typeface="HGPｺﾞｼｯｸE" pitchFamily="50" charset="-128"/>
                        </a:rPr>
                        <a:t>Stretch grid</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506730">
                <a:tc>
                  <a:txBody>
                    <a:bodyPr/>
                    <a:lstStyle/>
                    <a:p>
                      <a:r>
                        <a:rPr lang="ja-JP" altLang="en-US" sz="2000" dirty="0" smtClean="0">
                          <a:latin typeface="HGPｺﾞｼｯｸE" pitchFamily="50" charset="-128"/>
                          <a:ea typeface="HGPｺﾞｼｯｸE" pitchFamily="50" charset="-128"/>
                        </a:rPr>
                        <a:t>境界条件</a:t>
                      </a:r>
                      <a:endParaRPr lang="ja-JP" altLang="en-US" sz="2000" dirty="0">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ja-JP" altLang="en-US" sz="2000" dirty="0" smtClean="0">
                          <a:latin typeface="HGPｺﾞｼｯｸE" pitchFamily="50" charset="-128"/>
                          <a:ea typeface="HGPｺﾞｼｯｸE" pitchFamily="50" charset="-128"/>
                        </a:rPr>
                        <a:t>水平：周期境界</a:t>
                      </a:r>
                      <a:endParaRPr lang="en-US" altLang="ja-JP" sz="2000" dirty="0" smtClean="0">
                        <a:latin typeface="HGPｺﾞｼｯｸE" pitchFamily="50" charset="-128"/>
                        <a:ea typeface="HGPｺﾞｼｯｸE" pitchFamily="50" charset="-128"/>
                      </a:endParaRPr>
                    </a:p>
                    <a:p>
                      <a:r>
                        <a:rPr lang="ja-JP" altLang="en-US" sz="2000" dirty="0" smtClean="0">
                          <a:latin typeface="HGPｺﾞｼｯｸE" pitchFamily="50" charset="-128"/>
                          <a:ea typeface="HGPｺﾞｼｯｸE" pitchFamily="50" charset="-128"/>
                        </a:rPr>
                        <a:t>下端：バルク法</a:t>
                      </a:r>
                      <a:endParaRPr lang="ja-JP" altLang="en-US" sz="2000" dirty="0">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0">
                <a:tc>
                  <a:txBody>
                    <a:bodyPr/>
                    <a:lstStyle/>
                    <a:p>
                      <a:r>
                        <a:rPr kumimoji="1" lang="ja-JP" altLang="en-US" sz="2000" dirty="0" smtClean="0">
                          <a:solidFill>
                            <a:schemeClr val="tx1"/>
                          </a:solidFill>
                          <a:latin typeface="HGPｺﾞｼｯｸE" pitchFamily="50" charset="-128"/>
                          <a:ea typeface="HGPｺﾞｼｯｸE" pitchFamily="50" charset="-128"/>
                        </a:rPr>
                        <a:t>地表面の熱</a:t>
                      </a:r>
                      <a:r>
                        <a:rPr kumimoji="1" lang="en-US" altLang="ja-JP" sz="2000" dirty="0" smtClean="0">
                          <a:solidFill>
                            <a:schemeClr val="tx1"/>
                          </a:solidFill>
                          <a:latin typeface="HGPｺﾞｼｯｸE" pitchFamily="50" charset="-128"/>
                          <a:ea typeface="HGPｺﾞｼｯｸE" pitchFamily="50" charset="-128"/>
                        </a:rPr>
                        <a:t>Flux</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kumimoji="1" lang="en-US" altLang="ja-JP" sz="2000" dirty="0" smtClean="0">
                          <a:solidFill>
                            <a:schemeClr val="tx1"/>
                          </a:solidFill>
                          <a:latin typeface="HGPｺﾞｼｯｸE" pitchFamily="50" charset="-128"/>
                          <a:ea typeface="HGPｺﾞｼｯｸE" pitchFamily="50" charset="-128"/>
                        </a:rPr>
                        <a:t>0.24(K</a:t>
                      </a:r>
                      <a:r>
                        <a:rPr kumimoji="1" lang="en-US" altLang="ja-JP" sz="2000" baseline="0" dirty="0" smtClean="0">
                          <a:solidFill>
                            <a:schemeClr val="tx1"/>
                          </a:solidFill>
                          <a:latin typeface="HGPｺﾞｼｯｸE" pitchFamily="50" charset="-128"/>
                          <a:ea typeface="HGPｺﾞｼｯｸE" pitchFamily="50" charset="-128"/>
                        </a:rPr>
                        <a:t> m/s)≒290W/</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123830">
                <a:tc>
                  <a:txBody>
                    <a:bodyPr/>
                    <a:lstStyle/>
                    <a:p>
                      <a:r>
                        <a:rPr kumimoji="1" lang="ja-JP" altLang="en-US" sz="2000" dirty="0" smtClean="0">
                          <a:solidFill>
                            <a:schemeClr val="tx1"/>
                          </a:solidFill>
                          <a:latin typeface="HGPｺﾞｼｯｸE" pitchFamily="50" charset="-128"/>
                          <a:ea typeface="HGPｺﾞｼｯｸE" pitchFamily="50" charset="-128"/>
                        </a:rPr>
                        <a:t>初期温位</a:t>
                      </a:r>
                      <a:r>
                        <a:rPr kumimoji="1" lang="en-US" altLang="ja-JP" sz="2000" dirty="0" smtClean="0">
                          <a:solidFill>
                            <a:schemeClr val="tx1"/>
                          </a:solidFill>
                          <a:latin typeface="HGPｺﾞｼｯｸE" pitchFamily="50" charset="-128"/>
                          <a:ea typeface="HGPｺﾞｼｯｸE" pitchFamily="50" charset="-128"/>
                        </a:rPr>
                        <a:t>(</a:t>
                      </a:r>
                      <a:r>
                        <a:rPr kumimoji="1" lang="ja-JP" altLang="en-US" sz="2000" dirty="0" smtClean="0">
                          <a:solidFill>
                            <a:schemeClr val="tx1"/>
                          </a:solidFill>
                          <a:latin typeface="HGPｺﾞｼｯｸE" pitchFamily="50" charset="-128"/>
                          <a:ea typeface="HGPｺﾞｼｯｸE" pitchFamily="50" charset="-128"/>
                        </a:rPr>
                        <a:t>左図</a:t>
                      </a:r>
                      <a:r>
                        <a:rPr kumimoji="1" lang="en-US" altLang="ja-JP" sz="2000" dirty="0" smtClean="0">
                          <a:solidFill>
                            <a:schemeClr val="tx1"/>
                          </a:solidFill>
                          <a:latin typeface="HGPｺﾞｼｯｸE" pitchFamily="50" charset="-128"/>
                          <a:ea typeface="HGPｺﾞｼｯｸE" pitchFamily="50" charset="-128"/>
                        </a:rPr>
                        <a:t>)</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kumimoji="1" lang="ja-JP" altLang="en-US" sz="2000" dirty="0" smtClean="0">
                          <a:solidFill>
                            <a:schemeClr val="tx1"/>
                          </a:solidFill>
                          <a:latin typeface="HGPｺﾞｼｯｸE" pitchFamily="50" charset="-128"/>
                          <a:ea typeface="HGPｺﾞｼｯｸE" pitchFamily="50" charset="-128"/>
                        </a:rPr>
                        <a:t>高度</a:t>
                      </a:r>
                      <a:r>
                        <a:rPr kumimoji="1" lang="en-US" altLang="ja-JP" sz="2000" dirty="0" smtClean="0">
                          <a:solidFill>
                            <a:schemeClr val="tx1"/>
                          </a:solidFill>
                          <a:latin typeface="HGPｺﾞｼｯｸE" pitchFamily="50" charset="-128"/>
                          <a:ea typeface="HGPｺﾞｼｯｸE" pitchFamily="50" charset="-128"/>
                        </a:rPr>
                        <a:t>800m</a:t>
                      </a:r>
                      <a:r>
                        <a:rPr kumimoji="1" lang="ja-JP" altLang="en-US" sz="2000" dirty="0" smtClean="0">
                          <a:solidFill>
                            <a:schemeClr val="tx1"/>
                          </a:solidFill>
                          <a:latin typeface="HGPｺﾞｼｯｸE" pitchFamily="50" charset="-128"/>
                          <a:ea typeface="HGPｺﾞｼｯｸE" pitchFamily="50" charset="-128"/>
                        </a:rPr>
                        <a:t>まで</a:t>
                      </a:r>
                      <a:r>
                        <a:rPr kumimoji="1" lang="en-US" altLang="ja-JP" sz="2000" dirty="0" smtClean="0">
                          <a:solidFill>
                            <a:schemeClr val="tx1"/>
                          </a:solidFill>
                          <a:latin typeface="HGPｺﾞｼｯｸE" pitchFamily="50" charset="-128"/>
                          <a:ea typeface="HGPｺﾞｼｯｸE" pitchFamily="50" charset="-128"/>
                        </a:rPr>
                        <a:t>300K</a:t>
                      </a:r>
                    </a:p>
                    <a:p>
                      <a:r>
                        <a:rPr kumimoji="1" lang="ja-JP" altLang="en-US" sz="2000" dirty="0" smtClean="0">
                          <a:solidFill>
                            <a:schemeClr val="tx1"/>
                          </a:solidFill>
                          <a:latin typeface="HGPｺﾞｼｯｸE" pitchFamily="50" charset="-128"/>
                          <a:ea typeface="HGPｺﾞｼｯｸE" pitchFamily="50" charset="-128"/>
                        </a:rPr>
                        <a:t>以高　</a:t>
                      </a:r>
                      <a:r>
                        <a:rPr kumimoji="1" lang="en-US" altLang="ja-JP" sz="2000" dirty="0" smtClean="0">
                          <a:solidFill>
                            <a:schemeClr val="tx1"/>
                          </a:solidFill>
                          <a:latin typeface="HGPｺﾞｼｯｸE" pitchFamily="50" charset="-128"/>
                          <a:ea typeface="HGPｺﾞｼｯｸE" pitchFamily="50" charset="-128"/>
                        </a:rPr>
                        <a:t>10K/km</a:t>
                      </a:r>
                      <a:r>
                        <a:rPr kumimoji="1" lang="ja-JP" altLang="en-US" sz="2000" dirty="0" smtClean="0">
                          <a:solidFill>
                            <a:schemeClr val="tx1"/>
                          </a:solidFill>
                          <a:latin typeface="HGPｺﾞｼｯｸE" pitchFamily="50" charset="-128"/>
                          <a:ea typeface="HGPｺﾞｼｯｸE" pitchFamily="50" charset="-128"/>
                        </a:rPr>
                        <a:t>で上昇</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208608">
                <a:tc>
                  <a:txBody>
                    <a:bodyPr/>
                    <a:lstStyle/>
                    <a:p>
                      <a:r>
                        <a:rPr kumimoji="1" lang="ja-JP" altLang="en-US" sz="2000" dirty="0" smtClean="0">
                          <a:solidFill>
                            <a:schemeClr val="tx1"/>
                          </a:solidFill>
                          <a:latin typeface="HGPｺﾞｼｯｸE" pitchFamily="50" charset="-128"/>
                          <a:ea typeface="HGPｺﾞｼｯｸE" pitchFamily="50" charset="-128"/>
                        </a:rPr>
                        <a:t>乱流モデル</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kumimoji="1" lang="en-US" altLang="ja-JP" sz="2000" dirty="0" err="1" smtClean="0">
                          <a:solidFill>
                            <a:schemeClr val="tx1"/>
                          </a:solidFill>
                          <a:latin typeface="HGPｺﾞｼｯｸE" pitchFamily="50" charset="-128"/>
                          <a:ea typeface="HGPｺﾞｼｯｸE" pitchFamily="50" charset="-128"/>
                        </a:rPr>
                        <a:t>Smagorinsky</a:t>
                      </a:r>
                      <a:r>
                        <a:rPr kumimoji="1" lang="en-US" altLang="ja-JP" sz="2000" dirty="0" smtClean="0">
                          <a:solidFill>
                            <a:schemeClr val="tx1"/>
                          </a:solidFill>
                          <a:latin typeface="HGPｺﾞｼｯｸE" pitchFamily="50" charset="-128"/>
                          <a:ea typeface="HGPｺﾞｼｯｸE" pitchFamily="50" charset="-128"/>
                        </a:rPr>
                        <a:t>-Lilly</a:t>
                      </a:r>
                      <a:r>
                        <a:rPr kumimoji="1" lang="ja-JP" altLang="en-US" sz="2000" dirty="0" smtClean="0">
                          <a:solidFill>
                            <a:schemeClr val="tx1"/>
                          </a:solidFill>
                          <a:latin typeface="HGPｺﾞｼｯｸE" pitchFamily="50" charset="-128"/>
                          <a:ea typeface="HGPｺﾞｼｯｸE" pitchFamily="50" charset="-128"/>
                        </a:rPr>
                        <a:t>モデル</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240996">
                <a:tc>
                  <a:txBody>
                    <a:bodyPr/>
                    <a:lstStyle/>
                    <a:p>
                      <a:r>
                        <a:rPr kumimoji="1" lang="ja-JP" altLang="en-US" sz="2000" dirty="0" smtClean="0">
                          <a:solidFill>
                            <a:schemeClr val="tx1"/>
                          </a:solidFill>
                          <a:latin typeface="HGPｺﾞｼｯｸE" pitchFamily="50" charset="-128"/>
                          <a:ea typeface="HGPｺﾞｼｯｸE" pitchFamily="50" charset="-128"/>
                        </a:rPr>
                        <a:t>一般風</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kumimoji="1" lang="ja-JP" altLang="en-US" sz="2000" dirty="0" smtClean="0">
                          <a:solidFill>
                            <a:schemeClr val="tx1"/>
                          </a:solidFill>
                          <a:latin typeface="HGPｺﾞｼｯｸE" pitchFamily="50" charset="-128"/>
                          <a:ea typeface="HGPｺﾞｼｯｸE" pitchFamily="50" charset="-128"/>
                        </a:rPr>
                        <a:t>なし</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273384">
                <a:tc>
                  <a:txBody>
                    <a:bodyPr/>
                    <a:lstStyle/>
                    <a:p>
                      <a:r>
                        <a:rPr kumimoji="1" lang="ja-JP" altLang="en-US" sz="2000" dirty="0" smtClean="0">
                          <a:solidFill>
                            <a:schemeClr val="tx1"/>
                          </a:solidFill>
                          <a:latin typeface="HGPｺﾞｼｯｸE" pitchFamily="50" charset="-128"/>
                          <a:ea typeface="HGPｺﾞｼｯｸE" pitchFamily="50" charset="-128"/>
                        </a:rPr>
                        <a:t>雲物理</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kumimoji="1" lang="ja-JP" altLang="en-US" sz="2000" dirty="0" smtClean="0">
                          <a:solidFill>
                            <a:schemeClr val="tx1"/>
                          </a:solidFill>
                          <a:latin typeface="HGPｺﾞｼｯｸE" pitchFamily="50" charset="-128"/>
                          <a:ea typeface="HGPｺﾞｼｯｸE" pitchFamily="50" charset="-128"/>
                        </a:rPr>
                        <a:t>なし</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graphicFrame>
        <p:nvGraphicFramePr>
          <p:cNvPr id="15" name="Object 3"/>
          <p:cNvGraphicFramePr>
            <a:graphicFrameLocks noChangeAspect="1"/>
          </p:cNvGraphicFramePr>
          <p:nvPr/>
        </p:nvGraphicFramePr>
        <p:xfrm>
          <a:off x="8643970" y="3714753"/>
          <a:ext cx="357188" cy="336550"/>
        </p:xfrm>
        <a:graphic>
          <a:graphicData uri="http://schemas.openxmlformats.org/presentationml/2006/ole">
            <p:oleObj spid="_x0000_s38914" name="数式" r:id="rId4" imgW="215640" imgH="203040" progId="Equation.3">
              <p:embed/>
            </p:oleObj>
          </a:graphicData>
        </a:graphic>
      </p:graphicFrame>
      <p:sp>
        <p:nvSpPr>
          <p:cNvPr id="16" name="テキスト ボックス 15"/>
          <p:cNvSpPr txBox="1"/>
          <p:nvPr/>
        </p:nvSpPr>
        <p:spPr>
          <a:xfrm>
            <a:off x="571472" y="6429397"/>
            <a:ext cx="3714776" cy="369332"/>
          </a:xfrm>
          <a:prstGeom prst="rect">
            <a:avLst/>
          </a:prstGeom>
          <a:noFill/>
        </p:spPr>
        <p:txBody>
          <a:bodyPr wrap="square" rtlCol="0">
            <a:spAutoFit/>
          </a:bodyPr>
          <a:lstStyle/>
          <a:p>
            <a:r>
              <a:rPr lang="ja-JP" altLang="en-US" dirty="0" smtClean="0">
                <a:latin typeface="HGPｺﾞｼｯｸE" pitchFamily="50" charset="-128"/>
                <a:ea typeface="HGPｺﾞｼｯｸE" pitchFamily="50" charset="-128"/>
              </a:rPr>
              <a:t>図：</a:t>
            </a:r>
            <a:r>
              <a:rPr lang="ja-JP" altLang="en-US" dirty="0" smtClean="0">
                <a:solidFill>
                  <a:srgbClr val="0070C0"/>
                </a:solidFill>
                <a:latin typeface="HGPｺﾞｼｯｸE" pitchFamily="50" charset="-128"/>
                <a:ea typeface="HGPｺﾞｼｯｸE" pitchFamily="50" charset="-128"/>
              </a:rPr>
              <a:t>初期</a:t>
            </a:r>
            <a:r>
              <a:rPr lang="ja-JP" altLang="en-US" dirty="0" smtClean="0">
                <a:latin typeface="HGPｺﾞｼｯｸE" pitchFamily="50" charset="-128"/>
                <a:ea typeface="HGPｺﾞｼｯｸE" pitchFamily="50" charset="-128"/>
              </a:rPr>
              <a:t>・</a:t>
            </a:r>
            <a:r>
              <a:rPr lang="en-US" altLang="ja-JP" dirty="0" smtClean="0">
                <a:solidFill>
                  <a:srgbClr val="FF0000"/>
                </a:solidFill>
                <a:latin typeface="HGPｺﾞｼｯｸE" pitchFamily="50" charset="-128"/>
                <a:ea typeface="HGPｺﾞｼｯｸE" pitchFamily="50" charset="-128"/>
              </a:rPr>
              <a:t>3600s</a:t>
            </a:r>
            <a:r>
              <a:rPr lang="ja-JP" altLang="en-US" dirty="0" smtClean="0">
                <a:solidFill>
                  <a:srgbClr val="FF0000"/>
                </a:solidFill>
                <a:latin typeface="HGPｺﾞｼｯｸE" pitchFamily="50" charset="-128"/>
                <a:ea typeface="HGPｺﾞｼｯｸE" pitchFamily="50" charset="-128"/>
              </a:rPr>
              <a:t>後</a:t>
            </a:r>
            <a:r>
              <a:rPr lang="ja-JP" altLang="en-US" dirty="0" smtClean="0">
                <a:latin typeface="HGPｺﾞｼｯｸE" pitchFamily="50" charset="-128"/>
                <a:ea typeface="HGPｺﾞｼｯｸE" pitchFamily="50" charset="-128"/>
              </a:rPr>
              <a:t>の鉛直温位分布</a:t>
            </a:r>
            <a:endParaRPr kumimoji="1" lang="ja-JP" altLang="en-US" dirty="0">
              <a:latin typeface="HGPｺﾞｼｯｸE" pitchFamily="50" charset="-128"/>
              <a:ea typeface="HGPｺﾞｼｯｸE" pitchFamily="50" charset="-128"/>
            </a:endParaRPr>
          </a:p>
        </p:txBody>
      </p:sp>
      <p:sp>
        <p:nvSpPr>
          <p:cNvPr id="17" name="タイトル 16"/>
          <p:cNvSpPr>
            <a:spLocks noGrp="1"/>
          </p:cNvSpPr>
          <p:nvPr>
            <p:ph type="title"/>
          </p:nvPr>
        </p:nvSpPr>
        <p:spPr/>
        <p:txBody>
          <a:bodyPr>
            <a:normAutofit/>
          </a:bodyPr>
          <a:lstStyle/>
          <a:p>
            <a:r>
              <a:rPr kumimoji="1" lang="ja-JP" altLang="en-US" dirty="0" smtClean="0"/>
              <a:t>実験</a:t>
            </a:r>
            <a:r>
              <a:rPr kumimoji="1" lang="en-US" altLang="ja-JP" dirty="0" smtClean="0"/>
              <a:t>1</a:t>
            </a:r>
            <a:r>
              <a:rPr kumimoji="1" lang="ja-JP" altLang="en-US" dirty="0" smtClean="0"/>
              <a:t>の設定</a:t>
            </a:r>
            <a:endParaRPr kumimoji="1" lang="ja-JP" alt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0" name="Picture 5"/>
          <p:cNvPicPr>
            <a:picLocks noChangeAspect="1" noChangeArrowheads="1"/>
          </p:cNvPicPr>
          <p:nvPr/>
        </p:nvPicPr>
        <p:blipFill>
          <a:blip r:embed="rId3" cstate="print"/>
          <a:srcRect l="2338" t="5363" r="6247"/>
          <a:stretch>
            <a:fillRect/>
          </a:stretch>
        </p:blipFill>
        <p:spPr bwMode="auto">
          <a:xfrm>
            <a:off x="5983289" y="1428750"/>
            <a:ext cx="2660651" cy="1714500"/>
          </a:xfrm>
          <a:prstGeom prst="rect">
            <a:avLst/>
          </a:prstGeom>
          <a:noFill/>
          <a:ln w="9525">
            <a:noFill/>
            <a:round/>
            <a:headEnd/>
            <a:tailEnd/>
          </a:ln>
        </p:spPr>
      </p:pic>
      <p:pic>
        <p:nvPicPr>
          <p:cNvPr id="21511" name="Picture 6"/>
          <p:cNvPicPr>
            <a:picLocks noChangeAspect="1" noChangeArrowheads="1"/>
          </p:cNvPicPr>
          <p:nvPr/>
        </p:nvPicPr>
        <p:blipFill>
          <a:blip r:embed="rId4" cstate="print"/>
          <a:srcRect l="2345" t="5363" r="3127"/>
          <a:stretch>
            <a:fillRect/>
          </a:stretch>
        </p:blipFill>
        <p:spPr bwMode="auto">
          <a:xfrm>
            <a:off x="6000753" y="3214688"/>
            <a:ext cx="2786063" cy="1714500"/>
          </a:xfrm>
          <a:prstGeom prst="rect">
            <a:avLst/>
          </a:prstGeom>
          <a:noFill/>
          <a:ln w="9525">
            <a:noFill/>
            <a:round/>
            <a:headEnd/>
            <a:tailEnd/>
          </a:ln>
        </p:spPr>
      </p:pic>
      <p:pic>
        <p:nvPicPr>
          <p:cNvPr id="21512" name="Picture 7"/>
          <p:cNvPicPr>
            <a:picLocks noChangeAspect="1" noChangeArrowheads="1"/>
          </p:cNvPicPr>
          <p:nvPr/>
        </p:nvPicPr>
        <p:blipFill>
          <a:blip r:embed="rId5" cstate="print"/>
          <a:srcRect l="2341" t="5363" r="2341"/>
          <a:stretch>
            <a:fillRect/>
          </a:stretch>
        </p:blipFill>
        <p:spPr bwMode="auto">
          <a:xfrm>
            <a:off x="6000753" y="5072063"/>
            <a:ext cx="2786063" cy="1714500"/>
          </a:xfrm>
          <a:prstGeom prst="rect">
            <a:avLst/>
          </a:prstGeom>
          <a:noFill/>
          <a:ln w="9525">
            <a:noFill/>
            <a:round/>
            <a:headEnd/>
            <a:tailEnd/>
          </a:ln>
        </p:spPr>
      </p:pic>
      <p:sp>
        <p:nvSpPr>
          <p:cNvPr id="21513" name="Text Box 8"/>
          <p:cNvSpPr txBox="1">
            <a:spLocks noChangeArrowheads="1"/>
          </p:cNvSpPr>
          <p:nvPr/>
        </p:nvSpPr>
        <p:spPr bwMode="auto">
          <a:xfrm>
            <a:off x="7500939" y="1487489"/>
            <a:ext cx="1428751" cy="371513"/>
          </a:xfrm>
          <a:prstGeom prst="rect">
            <a:avLst/>
          </a:prstGeom>
          <a:solidFill>
            <a:srgbClr val="FFFFFF"/>
          </a:solidFill>
          <a:ln w="38160">
            <a:solidFill>
              <a:srgbClr val="000000"/>
            </a:solidFill>
            <a:miter lim="800000"/>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b="1">
                <a:solidFill>
                  <a:srgbClr val="000000"/>
                </a:solidFill>
                <a:latin typeface="HGPｺﾞｼｯｸE" pitchFamily="50" charset="-128"/>
                <a:ea typeface="HGPｺﾞｼｯｸE" pitchFamily="50" charset="-128"/>
              </a:rPr>
              <a:t>Heat flux</a:t>
            </a:r>
          </a:p>
        </p:txBody>
      </p:sp>
      <p:sp>
        <p:nvSpPr>
          <p:cNvPr id="21514" name="Text Box 9"/>
          <p:cNvSpPr txBox="1">
            <a:spLocks noChangeArrowheads="1"/>
          </p:cNvSpPr>
          <p:nvPr/>
        </p:nvSpPr>
        <p:spPr bwMode="auto">
          <a:xfrm>
            <a:off x="7745416" y="3240089"/>
            <a:ext cx="1074737" cy="371513"/>
          </a:xfrm>
          <a:prstGeom prst="rect">
            <a:avLst/>
          </a:prstGeom>
          <a:solidFill>
            <a:srgbClr val="FFFFFF"/>
          </a:solidFill>
          <a:ln w="38160">
            <a:solidFill>
              <a:srgbClr val="000000"/>
            </a:solidFill>
            <a:miter lim="800000"/>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b="1">
                <a:solidFill>
                  <a:srgbClr val="000000"/>
                </a:solidFill>
                <a:latin typeface="HGPｺﾞｼｯｸE" pitchFamily="50" charset="-128"/>
                <a:ea typeface="HGPｺﾞｼｯｸE" pitchFamily="50" charset="-128"/>
              </a:rPr>
              <a:t>Variance</a:t>
            </a:r>
          </a:p>
        </p:txBody>
      </p:sp>
      <p:sp>
        <p:nvSpPr>
          <p:cNvPr id="21515" name="Text Box 10"/>
          <p:cNvSpPr txBox="1">
            <a:spLocks noChangeArrowheads="1"/>
          </p:cNvSpPr>
          <p:nvPr/>
        </p:nvSpPr>
        <p:spPr bwMode="auto">
          <a:xfrm>
            <a:off x="7740652" y="5130800"/>
            <a:ext cx="1260475" cy="371513"/>
          </a:xfrm>
          <a:prstGeom prst="rect">
            <a:avLst/>
          </a:prstGeom>
          <a:solidFill>
            <a:srgbClr val="FFFFFF"/>
          </a:solidFill>
          <a:ln w="38160">
            <a:solidFill>
              <a:srgbClr val="000000"/>
            </a:solidFill>
            <a:miter lim="800000"/>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b="1">
                <a:solidFill>
                  <a:srgbClr val="000000"/>
                </a:solidFill>
                <a:latin typeface="HGPｺﾞｼｯｸE" pitchFamily="50" charset="-128"/>
                <a:ea typeface="HGPｺﾞｼｯｸE" pitchFamily="50" charset="-128"/>
              </a:rPr>
              <a:t>Skewness</a:t>
            </a:r>
          </a:p>
        </p:txBody>
      </p:sp>
      <p:sp>
        <p:nvSpPr>
          <p:cNvPr id="14" name="タイトル 13"/>
          <p:cNvSpPr>
            <a:spLocks noGrp="1"/>
          </p:cNvSpPr>
          <p:nvPr>
            <p:ph type="title"/>
          </p:nvPr>
        </p:nvSpPr>
        <p:spPr/>
        <p:txBody>
          <a:bodyPr/>
          <a:lstStyle/>
          <a:p>
            <a:r>
              <a:rPr kumimoji="1" lang="ja-JP" altLang="en-US" dirty="0" smtClean="0"/>
              <a:t>対流混合層の構造</a:t>
            </a:r>
            <a:endParaRPr kumimoji="1" lang="ja-JP" altLang="en-US" dirty="0"/>
          </a:p>
        </p:txBody>
      </p:sp>
      <p:sp>
        <p:nvSpPr>
          <p:cNvPr id="15" name="テキスト ボックス 14"/>
          <p:cNvSpPr txBox="1"/>
          <p:nvPr/>
        </p:nvSpPr>
        <p:spPr>
          <a:xfrm>
            <a:off x="6156176" y="1043444"/>
            <a:ext cx="2448272" cy="369332"/>
          </a:xfrm>
          <a:prstGeom prst="rect">
            <a:avLst/>
          </a:prstGeom>
          <a:noFill/>
        </p:spPr>
        <p:txBody>
          <a:bodyPr wrap="square" rtlCol="0">
            <a:spAutoFit/>
          </a:bodyPr>
          <a:lstStyle/>
          <a:p>
            <a:pPr algn="ctr"/>
            <a:r>
              <a:rPr kumimoji="1" lang="ja-JP" altLang="en-US" dirty="0" smtClean="0"/>
              <a:t>乱流統計量</a:t>
            </a:r>
            <a:endParaRPr kumimoji="1" lang="ja-JP" altLang="en-US" dirty="0"/>
          </a:p>
        </p:txBody>
      </p:sp>
      <p:sp>
        <p:nvSpPr>
          <p:cNvPr id="16" name="テキスト ボックス 15"/>
          <p:cNvSpPr txBox="1"/>
          <p:nvPr/>
        </p:nvSpPr>
        <p:spPr>
          <a:xfrm>
            <a:off x="179512" y="1187460"/>
            <a:ext cx="5616624" cy="369332"/>
          </a:xfrm>
          <a:prstGeom prst="rect">
            <a:avLst/>
          </a:prstGeom>
          <a:noFill/>
        </p:spPr>
        <p:txBody>
          <a:bodyPr wrap="square" rtlCol="0">
            <a:spAutoFit/>
          </a:bodyPr>
          <a:lstStyle/>
          <a:p>
            <a:r>
              <a:rPr lang="ja-JP" altLang="en-US" dirty="0" smtClean="0"/>
              <a:t>時刻</a:t>
            </a:r>
            <a:r>
              <a:rPr kumimoji="1" lang="en-US" altLang="ja-JP" dirty="0" smtClean="0"/>
              <a:t>5100 s</a:t>
            </a:r>
            <a:r>
              <a:rPr lang="ja-JP" altLang="en-US" dirty="0" err="1" smtClean="0"/>
              <a:t>での</a:t>
            </a:r>
            <a:r>
              <a:rPr lang="ja-JP" altLang="en-US" dirty="0" smtClean="0"/>
              <a:t>高度</a:t>
            </a:r>
            <a:r>
              <a:rPr lang="en-US" altLang="ja-JP" dirty="0" smtClean="0"/>
              <a:t>50 m</a:t>
            </a:r>
            <a:r>
              <a:rPr lang="ja-JP" altLang="en-US" dirty="0" smtClean="0"/>
              <a:t>における鉛直速度の水平断面</a:t>
            </a:r>
            <a:endParaRPr kumimoji="1" lang="ja-JP" altLang="en-US" dirty="0"/>
          </a:p>
        </p:txBody>
      </p:sp>
      <p:grpSp>
        <p:nvGrpSpPr>
          <p:cNvPr id="18" name="グループ化 17"/>
          <p:cNvGrpSpPr/>
          <p:nvPr/>
        </p:nvGrpSpPr>
        <p:grpSpPr>
          <a:xfrm>
            <a:off x="173211" y="1700808"/>
            <a:ext cx="5694933" cy="4679950"/>
            <a:chOff x="173211" y="1772816"/>
            <a:chExt cx="5694933" cy="4679950"/>
          </a:xfrm>
        </p:grpSpPr>
        <p:pic>
          <p:nvPicPr>
            <p:cNvPr id="21506" name="Picture 1"/>
            <p:cNvPicPr>
              <a:picLocks noChangeAspect="1" noChangeArrowheads="1"/>
            </p:cNvPicPr>
            <p:nvPr/>
          </p:nvPicPr>
          <p:blipFill>
            <a:blip r:embed="rId6" cstate="print"/>
            <a:srcRect l="948" t="26938" r="20018" b="26268"/>
            <a:stretch>
              <a:fillRect/>
            </a:stretch>
          </p:blipFill>
          <p:spPr bwMode="auto">
            <a:xfrm>
              <a:off x="173211" y="1772816"/>
              <a:ext cx="5622925" cy="4679950"/>
            </a:xfrm>
            <a:prstGeom prst="rect">
              <a:avLst/>
            </a:prstGeom>
            <a:noFill/>
            <a:ln w="9525">
              <a:noFill/>
              <a:round/>
              <a:headEnd/>
              <a:tailEnd/>
            </a:ln>
          </p:spPr>
        </p:pic>
        <p:sp>
          <p:nvSpPr>
            <p:cNvPr id="17" name="テキスト ボックス 16"/>
            <p:cNvSpPr txBox="1"/>
            <p:nvPr/>
          </p:nvSpPr>
          <p:spPr>
            <a:xfrm>
              <a:off x="5148064" y="2339588"/>
              <a:ext cx="720080" cy="369332"/>
            </a:xfrm>
            <a:prstGeom prst="rect">
              <a:avLst/>
            </a:prstGeom>
            <a:noFill/>
          </p:spPr>
          <p:txBody>
            <a:bodyPr wrap="square" rtlCol="0">
              <a:spAutoFit/>
            </a:bodyPr>
            <a:lstStyle/>
            <a:p>
              <a:r>
                <a:rPr kumimoji="1" lang="en-US" altLang="ja-JP" dirty="0" smtClean="0"/>
                <a:t>(m/s)</a:t>
              </a:r>
              <a:endParaRPr kumimoji="1" lang="ja-JP" altLang="en-US" dirty="0"/>
            </a:p>
          </p:txBody>
        </p:sp>
      </p:gr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l="1428" t="25742" r="32401" b="25072"/>
          <a:stretch>
            <a:fillRect/>
          </a:stretch>
        </p:blipFill>
        <p:spPr bwMode="auto">
          <a:xfrm>
            <a:off x="5857884" y="2000240"/>
            <a:ext cx="3098800" cy="3059112"/>
          </a:xfrm>
          <a:prstGeom prst="rect">
            <a:avLst/>
          </a:prstGeom>
          <a:noFill/>
          <a:ln w="9525">
            <a:noFill/>
            <a:round/>
            <a:headEnd/>
            <a:tailEnd/>
          </a:ln>
        </p:spPr>
      </p:pic>
      <p:pic>
        <p:nvPicPr>
          <p:cNvPr id="22532" name="Picture 3"/>
          <p:cNvPicPr>
            <a:picLocks noChangeAspect="1" noChangeArrowheads="1"/>
          </p:cNvPicPr>
          <p:nvPr/>
        </p:nvPicPr>
        <p:blipFill>
          <a:blip r:embed="rId4" cstate="print"/>
          <a:srcRect l="948" t="26750" r="20488" b="25742"/>
          <a:stretch>
            <a:fillRect/>
          </a:stretch>
        </p:blipFill>
        <p:spPr bwMode="auto">
          <a:xfrm>
            <a:off x="0" y="1260477"/>
            <a:ext cx="5759451" cy="4859338"/>
          </a:xfrm>
          <a:prstGeom prst="rect">
            <a:avLst/>
          </a:prstGeom>
          <a:noFill/>
          <a:ln w="9525">
            <a:noFill/>
            <a:round/>
            <a:headEnd/>
            <a:tailEnd/>
          </a:ln>
        </p:spPr>
      </p:pic>
      <p:sp>
        <p:nvSpPr>
          <p:cNvPr id="22534" name="Text Box 5"/>
          <p:cNvSpPr txBox="1">
            <a:spLocks noChangeArrowheads="1"/>
          </p:cNvSpPr>
          <p:nvPr/>
        </p:nvSpPr>
        <p:spPr bwMode="auto">
          <a:xfrm>
            <a:off x="71438" y="6138074"/>
            <a:ext cx="6715140" cy="710067"/>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en-US" sz="2000" dirty="0" smtClean="0">
                <a:solidFill>
                  <a:srgbClr val="000000"/>
                </a:solidFill>
                <a:latin typeface="HGPｺﾞｼｯｸE" pitchFamily="50" charset="-128"/>
                <a:ea typeface="HGPｺﾞｼｯｸE" pitchFamily="50" charset="-128"/>
              </a:rPr>
              <a:t>図</a:t>
            </a:r>
            <a:r>
              <a:rPr lang="en-US" altLang="ja-JP" sz="2000" dirty="0" smtClean="0">
                <a:solidFill>
                  <a:srgbClr val="000000"/>
                </a:solidFill>
                <a:latin typeface="HGPｺﾞｼｯｸE" pitchFamily="50" charset="-128"/>
                <a:ea typeface="HGPｺﾞｼｯｸE" pitchFamily="50" charset="-128"/>
              </a:rPr>
              <a:t>: t=5100s</a:t>
            </a:r>
            <a:r>
              <a:rPr lang="ja-JP" altLang="en-US" sz="2000" dirty="0" smtClean="0">
                <a:solidFill>
                  <a:srgbClr val="000000"/>
                </a:solidFill>
                <a:latin typeface="HGPｺﾞｼｯｸE" pitchFamily="50" charset="-128"/>
                <a:ea typeface="HGPｺﾞｼｯｸE" pitchFamily="50" charset="-128"/>
              </a:rPr>
              <a:t>の高度</a:t>
            </a:r>
            <a:r>
              <a:rPr lang="en-US" altLang="ja-JP" sz="2000" dirty="0" smtClean="0">
                <a:solidFill>
                  <a:srgbClr val="000000"/>
                </a:solidFill>
                <a:latin typeface="HGPｺﾞｼｯｸE" pitchFamily="50" charset="-128"/>
                <a:ea typeface="HGPｺﾞｼｯｸE" pitchFamily="50" charset="-128"/>
              </a:rPr>
              <a:t>50m</a:t>
            </a:r>
            <a:r>
              <a:rPr lang="ja-JP" altLang="en-US" sz="2000" dirty="0" smtClean="0">
                <a:solidFill>
                  <a:srgbClr val="000000"/>
                </a:solidFill>
                <a:latin typeface="HGPｺﾞｼｯｸE" pitchFamily="50" charset="-128"/>
                <a:ea typeface="HGPｺﾞｼｯｸE" pitchFamily="50" charset="-128"/>
              </a:rPr>
              <a:t>における鉛直速度</a:t>
            </a:r>
            <a:r>
              <a:rPr lang="en-US" altLang="ja-JP" sz="2000" dirty="0" smtClean="0">
                <a:solidFill>
                  <a:srgbClr val="000000"/>
                </a:solidFill>
                <a:latin typeface="HGPｺﾞｼｯｸE" pitchFamily="50" charset="-128"/>
                <a:ea typeface="HGPｺﾞｼｯｸE" pitchFamily="50" charset="-128"/>
              </a:rPr>
              <a:t>(</a:t>
            </a:r>
            <a:r>
              <a:rPr lang="ja-JP" altLang="en-US" sz="2000" dirty="0" smtClean="0">
                <a:solidFill>
                  <a:srgbClr val="000000"/>
                </a:solidFill>
                <a:latin typeface="HGPｺﾞｼｯｸE" pitchFamily="50" charset="-128"/>
                <a:ea typeface="HGPｺﾞｼｯｸE" pitchFamily="50" charset="-128"/>
              </a:rPr>
              <a:t>色付</a:t>
            </a:r>
            <a:r>
              <a:rPr lang="en-US" altLang="ja-JP" sz="2000" dirty="0" smtClean="0">
                <a:solidFill>
                  <a:srgbClr val="000000"/>
                </a:solidFill>
                <a:latin typeface="HGPｺﾞｼｯｸE" pitchFamily="50" charset="-128"/>
                <a:ea typeface="HGPｺﾞｼｯｸE" pitchFamily="50" charset="-128"/>
              </a:rPr>
              <a:t>)</a:t>
            </a:r>
            <a:r>
              <a:rPr lang="ja-JP" altLang="en-US" sz="2000" dirty="0" smtClean="0">
                <a:solidFill>
                  <a:srgbClr val="000000"/>
                </a:solidFill>
                <a:latin typeface="HGPｺﾞｼｯｸE" pitchFamily="50" charset="-128"/>
                <a:ea typeface="HGPｺﾞｼｯｸE" pitchFamily="50" charset="-128"/>
              </a:rPr>
              <a:t>と</a:t>
            </a:r>
            <a:endParaRPr lang="en-US" altLang="ja-JP" sz="2000" dirty="0" smtClean="0">
              <a:solidFill>
                <a:srgbClr val="000000"/>
              </a:solidFill>
              <a:latin typeface="HGPｺﾞｼｯｸE" pitchFamily="50" charset="-128"/>
              <a:ea typeface="HGPｺﾞｼｯｸE" pitchFamily="50" charset="-128"/>
            </a:endParaRPr>
          </a:p>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000" dirty="0" smtClean="0">
                <a:solidFill>
                  <a:srgbClr val="000000"/>
                </a:solidFill>
                <a:latin typeface="HGPｺﾞｼｯｸE" pitchFamily="50" charset="-128"/>
                <a:ea typeface="HGPｺﾞｼｯｸE" pitchFamily="50" charset="-128"/>
              </a:rPr>
              <a:t>   </a:t>
            </a:r>
            <a:r>
              <a:rPr lang="ja-JP" altLang="en-US" sz="2000" dirty="0" smtClean="0">
                <a:solidFill>
                  <a:srgbClr val="000000"/>
                </a:solidFill>
                <a:latin typeface="HGPｺﾞｼｯｸE" pitchFamily="50" charset="-128"/>
                <a:ea typeface="HGPｺﾞｼｯｸE" pitchFamily="50" charset="-128"/>
              </a:rPr>
              <a:t>鉛直渦度</a:t>
            </a:r>
            <a:r>
              <a:rPr lang="en-US" altLang="ja-JP" sz="2000" dirty="0" smtClean="0">
                <a:solidFill>
                  <a:srgbClr val="000000"/>
                </a:solidFill>
                <a:latin typeface="HGPｺﾞｼｯｸE" pitchFamily="50" charset="-128"/>
                <a:ea typeface="HGPｺﾞｼｯｸE" pitchFamily="50" charset="-128"/>
              </a:rPr>
              <a:t>(</a:t>
            </a:r>
            <a:r>
              <a:rPr lang="ja-JP" altLang="en-US" sz="2000" dirty="0" smtClean="0">
                <a:solidFill>
                  <a:srgbClr val="000000"/>
                </a:solidFill>
                <a:latin typeface="HGPｺﾞｼｯｸE" pitchFamily="50" charset="-128"/>
                <a:ea typeface="HGPｺﾞｼｯｸE" pitchFamily="50" charset="-128"/>
              </a:rPr>
              <a:t>等値線：絶対値</a:t>
            </a:r>
            <a:r>
              <a:rPr lang="en-US" altLang="ja-JP" sz="2000" dirty="0" smtClean="0">
                <a:solidFill>
                  <a:srgbClr val="000000"/>
                </a:solidFill>
                <a:latin typeface="HGPｺﾞｼｯｸE" pitchFamily="50" charset="-128"/>
                <a:ea typeface="HGPｺﾞｼｯｸE" pitchFamily="50" charset="-128"/>
              </a:rPr>
              <a:t>0.20(1/s)</a:t>
            </a:r>
            <a:r>
              <a:rPr lang="ja-JP" altLang="en-US" sz="2000" dirty="0" smtClean="0">
                <a:solidFill>
                  <a:srgbClr val="000000"/>
                </a:solidFill>
                <a:latin typeface="HGPｺﾞｼｯｸE" pitchFamily="50" charset="-128"/>
                <a:ea typeface="HGPｺﾞｼｯｸE" pitchFamily="50" charset="-128"/>
              </a:rPr>
              <a:t>以上</a:t>
            </a:r>
            <a:r>
              <a:rPr lang="en-US" altLang="ja-JP" sz="2000" dirty="0" smtClean="0">
                <a:solidFill>
                  <a:srgbClr val="000000"/>
                </a:solidFill>
                <a:latin typeface="HGPｺﾞｼｯｸE" pitchFamily="50" charset="-128"/>
                <a:ea typeface="HGPｺﾞｼｯｸE" pitchFamily="50" charset="-128"/>
              </a:rPr>
              <a:t>)</a:t>
            </a:r>
            <a:r>
              <a:rPr lang="ja-JP" altLang="en-US" sz="2000" dirty="0" smtClean="0">
                <a:solidFill>
                  <a:srgbClr val="000000"/>
                </a:solidFill>
                <a:latin typeface="HGPｺﾞｼｯｸE" pitchFamily="50" charset="-128"/>
                <a:ea typeface="HGPｺﾞｼｯｸE" pitchFamily="50" charset="-128"/>
              </a:rPr>
              <a:t>の水平断面図。</a:t>
            </a:r>
            <a:endParaRPr lang="en-US" altLang="ja-JP" sz="2000" dirty="0">
              <a:solidFill>
                <a:srgbClr val="000000"/>
              </a:solidFill>
              <a:latin typeface="HGPｺﾞｼｯｸE" pitchFamily="50" charset="-128"/>
              <a:ea typeface="HGPｺﾞｼｯｸE" pitchFamily="50" charset="-128"/>
            </a:endParaRPr>
          </a:p>
        </p:txBody>
      </p:sp>
      <p:sp>
        <p:nvSpPr>
          <p:cNvPr id="22535" name="Text Box 6"/>
          <p:cNvSpPr txBox="1">
            <a:spLocks noChangeArrowheads="1"/>
          </p:cNvSpPr>
          <p:nvPr/>
        </p:nvSpPr>
        <p:spPr bwMode="auto">
          <a:xfrm>
            <a:off x="4857751" y="1720850"/>
            <a:ext cx="1000135" cy="371513"/>
          </a:xfrm>
          <a:prstGeom prst="rect">
            <a:avLst/>
          </a:prstGeom>
          <a:noFill/>
          <a:ln w="9525">
            <a:noFill/>
            <a:round/>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dirty="0">
                <a:solidFill>
                  <a:srgbClr val="000000"/>
                </a:solidFill>
                <a:latin typeface="HGPｺﾞｼｯｸE" pitchFamily="50" charset="-128"/>
                <a:ea typeface="HGPｺﾞｼｯｸE" pitchFamily="50" charset="-128"/>
              </a:rPr>
              <a:t>(m/s)</a:t>
            </a:r>
          </a:p>
        </p:txBody>
      </p:sp>
      <p:sp>
        <p:nvSpPr>
          <p:cNvPr id="22536" name="Text Box 7"/>
          <p:cNvSpPr txBox="1">
            <a:spLocks noChangeArrowheads="1"/>
          </p:cNvSpPr>
          <p:nvPr/>
        </p:nvSpPr>
        <p:spPr bwMode="auto">
          <a:xfrm>
            <a:off x="642937" y="971551"/>
            <a:ext cx="2071675" cy="525401"/>
          </a:xfrm>
          <a:prstGeom prst="rect">
            <a:avLst/>
          </a:prstGeom>
          <a:solidFill>
            <a:srgbClr val="FFFFFF"/>
          </a:solidFill>
          <a:ln w="38160">
            <a:solidFill>
              <a:srgbClr val="000000"/>
            </a:solidFill>
            <a:miter lim="800000"/>
            <a:headEnd/>
            <a:tailEnd/>
          </a:ln>
        </p:spPr>
        <p:txBody>
          <a:bodyPr wrap="square"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ja-JP" altLang="en-US" sz="2800" b="1" dirty="0" smtClean="0">
                <a:solidFill>
                  <a:srgbClr val="FF0000"/>
                </a:solidFill>
                <a:latin typeface="HGPｺﾞｼｯｸE" pitchFamily="50" charset="-128"/>
                <a:ea typeface="HGPｺﾞｼｯｸE" pitchFamily="50" charset="-128"/>
              </a:rPr>
              <a:t>対流セル</a:t>
            </a:r>
            <a:endParaRPr lang="en-US" altLang="ja-JP" sz="2800" b="1" dirty="0">
              <a:solidFill>
                <a:srgbClr val="FF0000"/>
              </a:solidFill>
              <a:latin typeface="HGPｺﾞｼｯｸE" pitchFamily="50" charset="-128"/>
              <a:ea typeface="HGPｺﾞｼｯｸE" pitchFamily="50" charset="-128"/>
            </a:endParaRPr>
          </a:p>
        </p:txBody>
      </p:sp>
      <p:sp>
        <p:nvSpPr>
          <p:cNvPr id="23561" name="AutoShape 9"/>
          <p:cNvSpPr>
            <a:spLocks noChangeArrowheads="1"/>
          </p:cNvSpPr>
          <p:nvPr/>
        </p:nvSpPr>
        <p:spPr bwMode="auto">
          <a:xfrm>
            <a:off x="2627313" y="4176715"/>
            <a:ext cx="360363" cy="360362"/>
          </a:xfrm>
          <a:prstGeom prst="roundRect">
            <a:avLst>
              <a:gd name="adj" fmla="val 440"/>
            </a:avLst>
          </a:prstGeom>
          <a:noFill/>
          <a:ln w="36000">
            <a:solidFill>
              <a:srgbClr val="FF0000"/>
            </a:solidFill>
            <a:round/>
            <a:headEnd/>
            <a:tailEnd/>
          </a:ln>
        </p:spPr>
        <p:txBody>
          <a:bodyPr wrap="none" anchor="ctr"/>
          <a:lstStyle/>
          <a:p>
            <a:endParaRPr lang="ja-JP" altLang="en-US">
              <a:latin typeface="HGPｺﾞｼｯｸE" pitchFamily="50" charset="-128"/>
              <a:ea typeface="HGPｺﾞｼｯｸE" pitchFamily="50" charset="-128"/>
            </a:endParaRPr>
          </a:p>
        </p:txBody>
      </p:sp>
      <p:sp>
        <p:nvSpPr>
          <p:cNvPr id="23562" name="Line 10"/>
          <p:cNvSpPr>
            <a:spLocks noChangeShapeType="1"/>
          </p:cNvSpPr>
          <p:nvPr/>
        </p:nvSpPr>
        <p:spPr bwMode="auto">
          <a:xfrm>
            <a:off x="2627316" y="4535491"/>
            <a:ext cx="3587761" cy="179395"/>
          </a:xfrm>
          <a:prstGeom prst="line">
            <a:avLst/>
          </a:prstGeom>
          <a:noFill/>
          <a:ln w="36000">
            <a:solidFill>
              <a:srgbClr val="FF0000"/>
            </a:solidFill>
            <a:round/>
            <a:headEnd/>
            <a:tailEnd/>
          </a:ln>
        </p:spPr>
        <p:txBody>
          <a:bodyPr/>
          <a:lstStyle/>
          <a:p>
            <a:endParaRPr lang="ja-JP" altLang="en-US">
              <a:latin typeface="HGPｺﾞｼｯｸE" pitchFamily="50" charset="-128"/>
              <a:ea typeface="HGPｺﾞｼｯｸE" pitchFamily="50" charset="-128"/>
            </a:endParaRPr>
          </a:p>
        </p:txBody>
      </p:sp>
      <p:sp>
        <p:nvSpPr>
          <p:cNvPr id="23564" name="Line 12"/>
          <p:cNvSpPr>
            <a:spLocks noChangeShapeType="1"/>
          </p:cNvSpPr>
          <p:nvPr/>
        </p:nvSpPr>
        <p:spPr bwMode="auto">
          <a:xfrm flipV="1">
            <a:off x="2643175" y="2214554"/>
            <a:ext cx="3571901" cy="1928826"/>
          </a:xfrm>
          <a:prstGeom prst="line">
            <a:avLst/>
          </a:prstGeom>
          <a:noFill/>
          <a:ln w="36000">
            <a:solidFill>
              <a:srgbClr val="FF0000"/>
            </a:solidFill>
            <a:round/>
            <a:headEnd/>
            <a:tailEnd/>
          </a:ln>
        </p:spPr>
        <p:txBody>
          <a:bodyPr/>
          <a:lstStyle/>
          <a:p>
            <a:endParaRPr lang="ja-JP" altLang="en-US">
              <a:latin typeface="HGPｺﾞｼｯｸE" pitchFamily="50" charset="-128"/>
              <a:ea typeface="HGPｺﾞｼｯｸE" pitchFamily="50" charset="-128"/>
            </a:endParaRPr>
          </a:p>
        </p:txBody>
      </p:sp>
      <p:sp>
        <p:nvSpPr>
          <p:cNvPr id="15" name="テキスト ボックス 14"/>
          <p:cNvSpPr txBox="1"/>
          <p:nvPr/>
        </p:nvSpPr>
        <p:spPr>
          <a:xfrm rot="16200000">
            <a:off x="-192853" y="3407540"/>
            <a:ext cx="785818" cy="400110"/>
          </a:xfrm>
          <a:prstGeom prst="rect">
            <a:avLst/>
          </a:prstGeom>
          <a:noFill/>
        </p:spPr>
        <p:txBody>
          <a:bodyPr wrap="square" rtlCol="0">
            <a:spAutoFit/>
          </a:bodyPr>
          <a:lstStyle/>
          <a:p>
            <a:r>
              <a:rPr lang="en-US" altLang="ja-JP" sz="2000" dirty="0" smtClean="0">
                <a:latin typeface="HGPｺﾞｼｯｸE" pitchFamily="50" charset="-128"/>
                <a:ea typeface="HGPｺﾞｼｯｸE" pitchFamily="50" charset="-128"/>
              </a:rPr>
              <a:t>Y(m)</a:t>
            </a:r>
            <a:endParaRPr kumimoji="1" lang="ja-JP" altLang="en-US" sz="2000" dirty="0">
              <a:latin typeface="HGPｺﾞｼｯｸE" pitchFamily="50" charset="-128"/>
              <a:ea typeface="HGPｺﾞｼｯｸE" pitchFamily="50" charset="-128"/>
            </a:endParaRPr>
          </a:p>
        </p:txBody>
      </p:sp>
      <p:sp>
        <p:nvSpPr>
          <p:cNvPr id="16" name="テキスト ボックス 15"/>
          <p:cNvSpPr txBox="1"/>
          <p:nvPr/>
        </p:nvSpPr>
        <p:spPr>
          <a:xfrm>
            <a:off x="2357421" y="5786454"/>
            <a:ext cx="785819" cy="400110"/>
          </a:xfrm>
          <a:prstGeom prst="rect">
            <a:avLst/>
          </a:prstGeom>
          <a:noFill/>
        </p:spPr>
        <p:txBody>
          <a:bodyPr wrap="square" rtlCol="0">
            <a:spAutoFit/>
          </a:bodyPr>
          <a:lstStyle/>
          <a:p>
            <a:r>
              <a:rPr lang="en-US" altLang="ja-JP" sz="2000" dirty="0" smtClean="0">
                <a:latin typeface="HGPｺﾞｼｯｸE" pitchFamily="50" charset="-128"/>
                <a:ea typeface="HGPｺﾞｼｯｸE" pitchFamily="50" charset="-128"/>
              </a:rPr>
              <a:t>X(m)</a:t>
            </a:r>
            <a:endParaRPr kumimoji="1" lang="ja-JP" altLang="en-US" sz="2000" dirty="0">
              <a:latin typeface="HGPｺﾞｼｯｸE" pitchFamily="50" charset="-128"/>
              <a:ea typeface="HGPｺﾞｼｯｸE" pitchFamily="50" charset="-128"/>
            </a:endParaRPr>
          </a:p>
        </p:txBody>
      </p:sp>
      <p:sp>
        <p:nvSpPr>
          <p:cNvPr id="13" name="タイトル 12"/>
          <p:cNvSpPr>
            <a:spLocks noGrp="1"/>
          </p:cNvSpPr>
          <p:nvPr>
            <p:ph type="title"/>
          </p:nvPr>
        </p:nvSpPr>
        <p:spPr/>
        <p:txBody>
          <a:bodyPr/>
          <a:lstStyle/>
          <a:p>
            <a:r>
              <a:rPr kumimoji="1" lang="ja-JP" altLang="en-US" dirty="0" smtClean="0"/>
              <a:t>対流混合層内の鉛直渦</a:t>
            </a:r>
            <a:endParaRPr kumimoji="1" lang="ja-JP" alt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fill="hold" grpId="0" nodeType="clickEffect">
                                  <p:stCondLst>
                                    <p:cond delay="0"/>
                                  </p:stCondLst>
                                  <p:childTnLst>
                                    <p:set>
                                      <p:cBhvr additive="repl">
                                        <p:cTn id="6" dur="1" fill="hold">
                                          <p:stCondLst>
                                            <p:cond delay="0"/>
                                          </p:stCondLst>
                                        </p:cTn>
                                        <p:tgtEl>
                                          <p:spTgt spid="23564"/>
                                        </p:tgtEl>
                                        <p:attrNameLst>
                                          <p:attrName>style.visibility</p:attrName>
                                        </p:attrNameLst>
                                      </p:cBhvr>
                                      <p:to>
                                        <p:strVal val="visible"/>
                                      </p:to>
                                    </p:set>
                                    <p:animEffect transition="in" filter="wedge">
                                      <p:cBhvr additive="repl">
                                        <p:cTn id="7" dur="2000"/>
                                        <p:tgtEl>
                                          <p:spTgt spid="23564"/>
                                        </p:tgtEl>
                                      </p:cBhvr>
                                    </p:animEffect>
                                  </p:childTnLst>
                                </p:cTn>
                              </p:par>
                              <p:par>
                                <p:cTn id="8" presetID="20" presetClass="entr" fill="hold" grpId="0" nodeType="withEffect">
                                  <p:stCondLst>
                                    <p:cond delay="0"/>
                                  </p:stCondLst>
                                  <p:childTnLst>
                                    <p:set>
                                      <p:cBhvr additive="repl">
                                        <p:cTn id="9" dur="1" fill="hold">
                                          <p:stCondLst>
                                            <p:cond delay="0"/>
                                          </p:stCondLst>
                                        </p:cTn>
                                        <p:tgtEl>
                                          <p:spTgt spid="23561"/>
                                        </p:tgtEl>
                                        <p:attrNameLst>
                                          <p:attrName>style.visibility</p:attrName>
                                        </p:attrNameLst>
                                      </p:cBhvr>
                                      <p:to>
                                        <p:strVal val="visible"/>
                                      </p:to>
                                    </p:set>
                                    <p:animEffect transition="in" filter="wedge">
                                      <p:cBhvr additive="repl">
                                        <p:cTn id="10" dur="2000"/>
                                        <p:tgtEl>
                                          <p:spTgt spid="23561"/>
                                        </p:tgtEl>
                                      </p:cBhvr>
                                    </p:animEffect>
                                  </p:childTnLst>
                                </p:cTn>
                              </p:par>
                              <p:par>
                                <p:cTn id="11" presetID="20" presetClass="entr" fill="hold" grpId="0" nodeType="withEffect">
                                  <p:stCondLst>
                                    <p:cond delay="0"/>
                                  </p:stCondLst>
                                  <p:childTnLst>
                                    <p:set>
                                      <p:cBhvr additive="repl">
                                        <p:cTn id="12" dur="1" fill="hold">
                                          <p:stCondLst>
                                            <p:cond delay="0"/>
                                          </p:stCondLst>
                                        </p:cTn>
                                        <p:tgtEl>
                                          <p:spTgt spid="23562"/>
                                        </p:tgtEl>
                                        <p:attrNameLst>
                                          <p:attrName>style.visibility</p:attrName>
                                        </p:attrNameLst>
                                      </p:cBhvr>
                                      <p:to>
                                        <p:strVal val="visible"/>
                                      </p:to>
                                    </p:set>
                                    <p:animEffect transition="in" filter="wedge">
                                      <p:cBhvr additive="repl">
                                        <p:cTn id="13" dur="2000"/>
                                        <p:tgtEl>
                                          <p:spTgt spid="23562"/>
                                        </p:tgtEl>
                                      </p:cBhvr>
                                    </p:animEffect>
                                  </p:childTnLst>
                                </p:cTn>
                              </p:par>
                              <p:par>
                                <p:cTn id="14" presetID="6" presetClass="entr" presetSubtype="16" fill="hold" nodeType="withEffect">
                                  <p:stCondLst>
                                    <p:cond delay="0"/>
                                  </p:stCondLst>
                                  <p:childTnLst>
                                    <p:set>
                                      <p:cBhvr additive="repl">
                                        <p:cTn id="15" dur="1" fill="hold">
                                          <p:stCondLst>
                                            <p:cond delay="0"/>
                                          </p:stCondLst>
                                        </p:cTn>
                                        <p:tgtEl>
                                          <p:spTgt spid="23554"/>
                                        </p:tgtEl>
                                        <p:attrNameLst>
                                          <p:attrName>style.visibility</p:attrName>
                                        </p:attrNameLst>
                                      </p:cBhvr>
                                      <p:to>
                                        <p:strVal val="visible"/>
                                      </p:to>
                                    </p:set>
                                    <p:animEffect transition="in" filter="circle(in)">
                                      <p:cBhvr additive="repl">
                                        <p:cTn id="16" dur="20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1" grpId="0" animBg="1"/>
      <p:bldP spid="23562" grpId="0" animBg="1"/>
      <p:bldP spid="2356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composite-p-hindo.png"/>
          <p:cNvPicPr>
            <a:picLocks noChangeAspect="1"/>
          </p:cNvPicPr>
          <p:nvPr/>
        </p:nvPicPr>
        <p:blipFill>
          <a:blip r:embed="rId2" cstate="print"/>
          <a:stretch>
            <a:fillRect/>
          </a:stretch>
        </p:blipFill>
        <p:spPr>
          <a:xfrm>
            <a:off x="314295" y="2179393"/>
            <a:ext cx="8515409" cy="3035557"/>
          </a:xfrm>
          <a:prstGeom prst="rect">
            <a:avLst/>
          </a:prstGeom>
        </p:spPr>
      </p:pic>
      <p:sp>
        <p:nvSpPr>
          <p:cNvPr id="6" name="テキスト ボックス 5"/>
          <p:cNvSpPr txBox="1"/>
          <p:nvPr/>
        </p:nvSpPr>
        <p:spPr>
          <a:xfrm>
            <a:off x="928662" y="5884151"/>
            <a:ext cx="7286676" cy="830997"/>
          </a:xfrm>
          <a:prstGeom prst="rect">
            <a:avLst/>
          </a:prstGeom>
          <a:noFill/>
        </p:spPr>
        <p:txBody>
          <a:bodyPr wrap="square" rtlCol="0">
            <a:spAutoFit/>
          </a:bodyPr>
          <a:lstStyle/>
          <a:p>
            <a:r>
              <a:rPr lang="ja-JP" altLang="en-US" sz="2400" dirty="0" smtClean="0">
                <a:latin typeface="HGPｺﾞｼｯｸE" pitchFamily="50" charset="-128"/>
                <a:ea typeface="HGPｺﾞｼｯｸE" pitchFamily="50" charset="-128"/>
              </a:rPr>
              <a:t>・発生していた渦の大多数は弱くて小さい渦。ごくまれに強大な渦が発生。</a:t>
            </a:r>
            <a:endParaRPr lang="en-US" altLang="ja-JP" sz="2400" dirty="0" smtClean="0">
              <a:latin typeface="HGPｺﾞｼｯｸE" pitchFamily="50" charset="-128"/>
              <a:ea typeface="HGPｺﾞｼｯｸE" pitchFamily="50" charset="-128"/>
            </a:endParaRPr>
          </a:p>
        </p:txBody>
      </p:sp>
      <p:sp>
        <p:nvSpPr>
          <p:cNvPr id="7" name="テキスト ボックス 6"/>
          <p:cNvSpPr txBox="1"/>
          <p:nvPr/>
        </p:nvSpPr>
        <p:spPr>
          <a:xfrm>
            <a:off x="357158" y="1559470"/>
            <a:ext cx="8286808" cy="369332"/>
          </a:xfrm>
          <a:prstGeom prst="rect">
            <a:avLst/>
          </a:prstGeom>
          <a:noFill/>
        </p:spPr>
        <p:txBody>
          <a:bodyPr wrap="square" rtlCol="0">
            <a:spAutoFit/>
          </a:bodyPr>
          <a:lstStyle/>
          <a:p>
            <a:r>
              <a:rPr kumimoji="1" lang="en-US" altLang="ja-JP" dirty="0" smtClean="0">
                <a:latin typeface="HGPｺﾞｼｯｸE" pitchFamily="50" charset="-128"/>
                <a:ea typeface="HGPｺﾞｼｯｸE" pitchFamily="50" charset="-128"/>
              </a:rPr>
              <a:t>10</a:t>
            </a:r>
            <a:r>
              <a:rPr kumimoji="1" lang="ja-JP" altLang="en-US" dirty="0" smtClean="0">
                <a:latin typeface="HGPｺﾞｼｯｸE" pitchFamily="50" charset="-128"/>
                <a:ea typeface="HGPｺﾞｼｯｸE" pitchFamily="50" charset="-128"/>
              </a:rPr>
              <a:t>秒間隔で</a:t>
            </a:r>
            <a:r>
              <a:rPr kumimoji="1" lang="en-US" altLang="ja-JP" dirty="0" smtClean="0">
                <a:latin typeface="HGPｺﾞｼｯｸE" pitchFamily="50" charset="-128"/>
                <a:ea typeface="HGPｺﾞｼｯｸE" pitchFamily="50" charset="-128"/>
              </a:rPr>
              <a:t>180</a:t>
            </a:r>
            <a:r>
              <a:rPr lang="en-US" altLang="ja-JP" dirty="0" smtClean="0">
                <a:latin typeface="HGPｺﾞｼｯｸE" pitchFamily="50" charset="-128"/>
                <a:ea typeface="HGPｺﾞｼｯｸE" pitchFamily="50" charset="-128"/>
              </a:rPr>
              <a:t>time step</a:t>
            </a:r>
            <a:r>
              <a:rPr lang="ja-JP" altLang="en-US" dirty="0" smtClean="0">
                <a:latin typeface="HGPｺﾞｼｯｸE" pitchFamily="50" charset="-128"/>
                <a:ea typeface="HGPｺﾞｼｯｸE" pitchFamily="50" charset="-128"/>
              </a:rPr>
              <a:t>間（計算開始後</a:t>
            </a:r>
            <a:r>
              <a:rPr lang="en-US" altLang="ja-JP" dirty="0" smtClean="0">
                <a:latin typeface="HGPｺﾞｼｯｸE" pitchFamily="50" charset="-128"/>
                <a:ea typeface="HGPｺﾞｼｯｸE" pitchFamily="50" charset="-128"/>
              </a:rPr>
              <a:t>60-90</a:t>
            </a:r>
            <a:r>
              <a:rPr lang="ja-JP" altLang="en-US" dirty="0" smtClean="0">
                <a:latin typeface="HGPｺﾞｼｯｸE" pitchFamily="50" charset="-128"/>
                <a:ea typeface="HGPｺﾞｼｯｸE" pitchFamily="50" charset="-128"/>
              </a:rPr>
              <a:t>分）に発生していた渦を抽出した結果</a:t>
            </a:r>
            <a:endParaRPr kumimoji="1" lang="ja-JP" altLang="en-US" dirty="0">
              <a:latin typeface="HGPｺﾞｼｯｸE" pitchFamily="50" charset="-128"/>
              <a:ea typeface="HGPｺﾞｼｯｸE" pitchFamily="50" charset="-128"/>
            </a:endParaRPr>
          </a:p>
        </p:txBody>
      </p:sp>
      <p:sp>
        <p:nvSpPr>
          <p:cNvPr id="8" name="テキスト ボックス 7"/>
          <p:cNvSpPr txBox="1"/>
          <p:nvPr/>
        </p:nvSpPr>
        <p:spPr>
          <a:xfrm>
            <a:off x="785786" y="5201679"/>
            <a:ext cx="3357586" cy="584775"/>
          </a:xfrm>
          <a:prstGeom prst="rect">
            <a:avLst/>
          </a:prstGeom>
          <a:noFill/>
        </p:spPr>
        <p:txBody>
          <a:bodyPr wrap="square" rtlCol="0">
            <a:spAutoFit/>
          </a:bodyPr>
          <a:lstStyle/>
          <a:p>
            <a:r>
              <a:rPr kumimoji="1" lang="ja-JP" altLang="en-US" sz="1600" dirty="0" smtClean="0">
                <a:latin typeface="HGPｺﾞｼｯｸE" pitchFamily="50" charset="-128"/>
                <a:ea typeface="HGPｺﾞｼｯｸE" pitchFamily="50" charset="-128"/>
              </a:rPr>
              <a:t>図：横軸が中心からの距離で縦軸が圧力偏差を表す。</a:t>
            </a:r>
            <a:endParaRPr kumimoji="1" lang="ja-JP" altLang="en-US" sz="1600" dirty="0">
              <a:latin typeface="HGPｺﾞｼｯｸE" pitchFamily="50" charset="-128"/>
              <a:ea typeface="HGPｺﾞｼｯｸE" pitchFamily="50" charset="-128"/>
            </a:endParaRPr>
          </a:p>
        </p:txBody>
      </p:sp>
      <p:sp>
        <p:nvSpPr>
          <p:cNvPr id="9" name="テキスト ボックス 8"/>
          <p:cNvSpPr txBox="1"/>
          <p:nvPr/>
        </p:nvSpPr>
        <p:spPr>
          <a:xfrm>
            <a:off x="4857752" y="5201679"/>
            <a:ext cx="4071966" cy="584775"/>
          </a:xfrm>
          <a:prstGeom prst="rect">
            <a:avLst/>
          </a:prstGeom>
          <a:noFill/>
        </p:spPr>
        <p:txBody>
          <a:bodyPr wrap="square" rtlCol="0">
            <a:spAutoFit/>
          </a:bodyPr>
          <a:lstStyle/>
          <a:p>
            <a:r>
              <a:rPr kumimoji="1" lang="ja-JP" altLang="en-US" sz="1600" dirty="0" smtClean="0">
                <a:latin typeface="HGPｺﾞｼｯｸE" pitchFamily="50" charset="-128"/>
                <a:ea typeface="HGPｺﾞｼｯｸE" pitchFamily="50" charset="-128"/>
              </a:rPr>
              <a:t>図：横軸が最大風速半径</a:t>
            </a:r>
            <a:r>
              <a:rPr lang="ja-JP" altLang="en-US" sz="1600" dirty="0" smtClean="0">
                <a:latin typeface="HGPｺﾞｼｯｸE" pitchFamily="50" charset="-128"/>
                <a:ea typeface="HGPｺﾞｼｯｸE" pitchFamily="50" charset="-128"/>
              </a:rPr>
              <a:t>を格子幅で、</a:t>
            </a:r>
            <a:r>
              <a:rPr kumimoji="1" lang="ja-JP" altLang="en-US" sz="1600" dirty="0" smtClean="0">
                <a:latin typeface="HGPｺﾞｼｯｸE" pitchFamily="50" charset="-128"/>
                <a:ea typeface="HGPｺﾞｼｯｸE" pitchFamily="50" charset="-128"/>
              </a:rPr>
              <a:t>縦軸が渦の発生数を総数</a:t>
            </a:r>
            <a:r>
              <a:rPr kumimoji="1" lang="en-US" altLang="ja-JP" sz="1600" dirty="0" smtClean="0">
                <a:latin typeface="HGPｺﾞｼｯｸE" pitchFamily="50" charset="-128"/>
                <a:ea typeface="HGPｺﾞｼｯｸE" pitchFamily="50" charset="-128"/>
              </a:rPr>
              <a:t>(225)</a:t>
            </a:r>
            <a:r>
              <a:rPr kumimoji="1" lang="ja-JP" altLang="en-US" sz="1600" dirty="0" smtClean="0">
                <a:latin typeface="HGPｺﾞｼｯｸE" pitchFamily="50" charset="-128"/>
                <a:ea typeface="HGPｺﾞｼｯｸE" pitchFamily="50" charset="-128"/>
              </a:rPr>
              <a:t>で規格化したもの</a:t>
            </a:r>
            <a:endParaRPr kumimoji="1" lang="ja-JP" altLang="en-US" sz="1600" dirty="0">
              <a:latin typeface="HGPｺﾞｼｯｸE" pitchFamily="50" charset="-128"/>
              <a:ea typeface="HGPｺﾞｼｯｸE" pitchFamily="50" charset="-128"/>
            </a:endParaRPr>
          </a:p>
        </p:txBody>
      </p:sp>
      <p:sp>
        <p:nvSpPr>
          <p:cNvPr id="11" name="タイトル 10"/>
          <p:cNvSpPr>
            <a:spLocks noGrp="1"/>
          </p:cNvSpPr>
          <p:nvPr>
            <p:ph type="title"/>
          </p:nvPr>
        </p:nvSpPr>
        <p:spPr/>
        <p:txBody>
          <a:bodyPr>
            <a:normAutofit/>
          </a:bodyPr>
          <a:lstStyle/>
          <a:p>
            <a:r>
              <a:rPr lang="ja-JP" altLang="en-US" dirty="0" smtClean="0">
                <a:solidFill>
                  <a:prstClr val="black"/>
                </a:solidFill>
                <a:latin typeface="+mj-ea"/>
                <a:cs typeface="+mn-cs"/>
              </a:rPr>
              <a:t>圧力偏差と最大風速半径</a:t>
            </a:r>
            <a:endParaRPr kumimoji="1" lang="ja-JP" altLang="en-US" dirty="0">
              <a:latin typeface="+mj-ea"/>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正方形/長方形 25"/>
          <p:cNvSpPr/>
          <p:nvPr/>
        </p:nvSpPr>
        <p:spPr>
          <a:xfrm>
            <a:off x="2339752" y="692696"/>
            <a:ext cx="6408712" cy="5760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2" name="グループ化 21"/>
          <p:cNvGrpSpPr/>
          <p:nvPr/>
        </p:nvGrpSpPr>
        <p:grpSpPr>
          <a:xfrm>
            <a:off x="2483768" y="836712"/>
            <a:ext cx="6188287" cy="5545610"/>
            <a:chOff x="1169797" y="752756"/>
            <a:chExt cx="6188287" cy="5545610"/>
          </a:xfrm>
        </p:grpSpPr>
        <p:grpSp>
          <p:nvGrpSpPr>
            <p:cNvPr id="3" name="グループ化 17"/>
            <p:cNvGrpSpPr/>
            <p:nvPr/>
          </p:nvGrpSpPr>
          <p:grpSpPr>
            <a:xfrm>
              <a:off x="1598395" y="752756"/>
              <a:ext cx="2687855" cy="2579197"/>
              <a:chOff x="1598395" y="752756"/>
              <a:chExt cx="2687855" cy="2579197"/>
            </a:xfrm>
          </p:grpSpPr>
          <p:pic>
            <p:nvPicPr>
              <p:cNvPr id="8" name="図 7" descr="hvor_pvector145.png"/>
              <p:cNvPicPr>
                <a:picLocks noChangeAspect="1"/>
              </p:cNvPicPr>
              <p:nvPr/>
            </p:nvPicPr>
            <p:blipFill>
              <a:blip r:embed="rId2" cstate="print"/>
              <a:srcRect l="11059" t="12239" r="15211" b="33072"/>
              <a:stretch>
                <a:fillRect/>
              </a:stretch>
            </p:blipFill>
            <p:spPr>
              <a:xfrm>
                <a:off x="1598395" y="752756"/>
                <a:ext cx="2687855" cy="2579197"/>
              </a:xfrm>
              <a:prstGeom prst="rect">
                <a:avLst/>
              </a:prstGeom>
            </p:spPr>
          </p:pic>
          <p:sp>
            <p:nvSpPr>
              <p:cNvPr id="9" name="テキスト ボックス 8"/>
              <p:cNvSpPr txBox="1"/>
              <p:nvPr/>
            </p:nvSpPr>
            <p:spPr>
              <a:xfrm>
                <a:off x="1598396" y="845090"/>
                <a:ext cx="901905" cy="369332"/>
              </a:xfrm>
              <a:prstGeom prst="rect">
                <a:avLst/>
              </a:prstGeom>
              <a:solidFill>
                <a:schemeClr val="bg1"/>
              </a:solidFill>
              <a:ln w="28575">
                <a:solidFill>
                  <a:schemeClr val="tx1"/>
                </a:solidFill>
              </a:ln>
            </p:spPr>
            <p:txBody>
              <a:bodyPr wrap="square" rtlCol="0">
                <a:spAutoFit/>
              </a:bodyPr>
              <a:lstStyle/>
              <a:p>
                <a:r>
                  <a:rPr kumimoji="1" lang="en-US" altLang="ja-JP" b="1" dirty="0" smtClean="0"/>
                  <a:t>5050s</a:t>
                </a:r>
                <a:endParaRPr kumimoji="1" lang="ja-JP" altLang="en-US" b="1" dirty="0"/>
              </a:p>
            </p:txBody>
          </p:sp>
        </p:grpSp>
        <p:grpSp>
          <p:nvGrpSpPr>
            <p:cNvPr id="4" name="グループ化 19"/>
            <p:cNvGrpSpPr/>
            <p:nvPr/>
          </p:nvGrpSpPr>
          <p:grpSpPr>
            <a:xfrm>
              <a:off x="4286249" y="3143249"/>
              <a:ext cx="3071835" cy="2756715"/>
              <a:chOff x="4286249" y="3143249"/>
              <a:chExt cx="3071835" cy="2756715"/>
            </a:xfrm>
          </p:grpSpPr>
          <p:pic>
            <p:nvPicPr>
              <p:cNvPr id="5" name="図 4" descr="hvor_pvector148.png"/>
              <p:cNvPicPr>
                <a:picLocks noChangeAspect="1"/>
              </p:cNvPicPr>
              <p:nvPr/>
            </p:nvPicPr>
            <p:blipFill>
              <a:blip r:embed="rId3" cstate="print"/>
              <a:srcRect l="9716" t="8333" r="4423" b="33234"/>
              <a:stretch>
                <a:fillRect/>
              </a:stretch>
            </p:blipFill>
            <p:spPr>
              <a:xfrm>
                <a:off x="4286249" y="3143249"/>
                <a:ext cx="3071835" cy="2756715"/>
              </a:xfrm>
              <a:prstGeom prst="rect">
                <a:avLst/>
              </a:prstGeom>
            </p:spPr>
          </p:pic>
          <p:sp>
            <p:nvSpPr>
              <p:cNvPr id="10" name="テキスト ボックス 9"/>
              <p:cNvSpPr txBox="1"/>
              <p:nvPr/>
            </p:nvSpPr>
            <p:spPr>
              <a:xfrm>
                <a:off x="4357688" y="3416857"/>
                <a:ext cx="896699" cy="369332"/>
              </a:xfrm>
              <a:prstGeom prst="rect">
                <a:avLst/>
              </a:prstGeom>
              <a:solidFill>
                <a:schemeClr val="bg1"/>
              </a:solidFill>
              <a:ln w="28575">
                <a:solidFill>
                  <a:schemeClr val="tx1"/>
                </a:solidFill>
              </a:ln>
            </p:spPr>
            <p:txBody>
              <a:bodyPr wrap="square" rtlCol="0">
                <a:spAutoFit/>
              </a:bodyPr>
              <a:lstStyle/>
              <a:p>
                <a:r>
                  <a:rPr kumimoji="1" lang="en-US" altLang="ja-JP" b="1" dirty="0" smtClean="0"/>
                  <a:t>5080s</a:t>
                </a:r>
                <a:endParaRPr kumimoji="1" lang="ja-JP" altLang="en-US" b="1" dirty="0"/>
              </a:p>
            </p:txBody>
          </p:sp>
        </p:grpSp>
        <p:grpSp>
          <p:nvGrpSpPr>
            <p:cNvPr id="16" name="グループ化 18"/>
            <p:cNvGrpSpPr/>
            <p:nvPr/>
          </p:nvGrpSpPr>
          <p:grpSpPr>
            <a:xfrm>
              <a:off x="1169797" y="3354132"/>
              <a:ext cx="3116451" cy="2944234"/>
              <a:chOff x="1169797" y="3354132"/>
              <a:chExt cx="3116451" cy="2944234"/>
            </a:xfrm>
          </p:grpSpPr>
          <p:pic>
            <p:nvPicPr>
              <p:cNvPr id="7" name="図 6" descr="hvor_pvector147.png"/>
              <p:cNvPicPr>
                <a:picLocks noChangeAspect="1"/>
              </p:cNvPicPr>
              <p:nvPr/>
            </p:nvPicPr>
            <p:blipFill>
              <a:blip r:embed="rId4" cstate="print"/>
              <a:srcRect t="12613" r="15266" b="26041"/>
              <a:stretch>
                <a:fillRect/>
              </a:stretch>
            </p:blipFill>
            <p:spPr>
              <a:xfrm>
                <a:off x="1169797" y="3354132"/>
                <a:ext cx="3116451" cy="2944234"/>
              </a:xfrm>
              <a:prstGeom prst="rect">
                <a:avLst/>
              </a:prstGeom>
            </p:spPr>
          </p:pic>
          <p:sp>
            <p:nvSpPr>
              <p:cNvPr id="11" name="テキスト ボックス 10"/>
              <p:cNvSpPr txBox="1"/>
              <p:nvPr/>
            </p:nvSpPr>
            <p:spPr>
              <a:xfrm>
                <a:off x="1571605" y="3416857"/>
                <a:ext cx="896699" cy="369332"/>
              </a:xfrm>
              <a:prstGeom prst="rect">
                <a:avLst/>
              </a:prstGeom>
              <a:solidFill>
                <a:schemeClr val="bg1"/>
              </a:solidFill>
              <a:ln w="28575">
                <a:solidFill>
                  <a:schemeClr val="tx1"/>
                </a:solidFill>
              </a:ln>
            </p:spPr>
            <p:txBody>
              <a:bodyPr wrap="square" rtlCol="0">
                <a:spAutoFit/>
              </a:bodyPr>
              <a:lstStyle/>
              <a:p>
                <a:r>
                  <a:rPr kumimoji="1" lang="en-US" altLang="ja-JP" b="1" dirty="0" smtClean="0"/>
                  <a:t>5070s</a:t>
                </a:r>
                <a:endParaRPr kumimoji="1" lang="ja-JP" altLang="en-US" b="1" dirty="0"/>
              </a:p>
            </p:txBody>
          </p:sp>
        </p:grpSp>
        <p:grpSp>
          <p:nvGrpSpPr>
            <p:cNvPr id="17" name="グループ化 20"/>
            <p:cNvGrpSpPr/>
            <p:nvPr/>
          </p:nvGrpSpPr>
          <p:grpSpPr>
            <a:xfrm>
              <a:off x="4286250" y="758875"/>
              <a:ext cx="2676751" cy="2573599"/>
              <a:chOff x="4286250" y="758875"/>
              <a:chExt cx="2676751" cy="2573599"/>
            </a:xfrm>
          </p:grpSpPr>
          <p:pic>
            <p:nvPicPr>
              <p:cNvPr id="6" name="図 5" descr="hvor_pvector146.png"/>
              <p:cNvPicPr>
                <a:picLocks noChangeAspect="1"/>
              </p:cNvPicPr>
              <p:nvPr/>
            </p:nvPicPr>
            <p:blipFill>
              <a:blip r:embed="rId5" cstate="print"/>
              <a:srcRect l="10088" t="12609" r="15264" b="33234"/>
              <a:stretch>
                <a:fillRect/>
              </a:stretch>
            </p:blipFill>
            <p:spPr>
              <a:xfrm>
                <a:off x="4286250" y="758875"/>
                <a:ext cx="2676751" cy="2573599"/>
              </a:xfrm>
              <a:prstGeom prst="rect">
                <a:avLst/>
              </a:prstGeom>
            </p:spPr>
          </p:pic>
          <p:sp>
            <p:nvSpPr>
              <p:cNvPr id="12" name="テキスト ボックス 11"/>
              <p:cNvSpPr txBox="1"/>
              <p:nvPr/>
            </p:nvSpPr>
            <p:spPr>
              <a:xfrm>
                <a:off x="4357687" y="785794"/>
                <a:ext cx="896700" cy="369332"/>
              </a:xfrm>
              <a:prstGeom prst="rect">
                <a:avLst/>
              </a:prstGeom>
              <a:solidFill>
                <a:schemeClr val="bg1"/>
              </a:solidFill>
              <a:ln w="28575">
                <a:solidFill>
                  <a:schemeClr val="tx1"/>
                </a:solidFill>
              </a:ln>
            </p:spPr>
            <p:txBody>
              <a:bodyPr wrap="square" rtlCol="0">
                <a:spAutoFit/>
              </a:bodyPr>
              <a:lstStyle/>
              <a:p>
                <a:r>
                  <a:rPr kumimoji="1" lang="en-US" altLang="ja-JP" b="1" dirty="0" smtClean="0"/>
                  <a:t>5060s</a:t>
                </a:r>
                <a:endParaRPr kumimoji="1" lang="ja-JP" altLang="en-US" b="1" dirty="0"/>
              </a:p>
            </p:txBody>
          </p:sp>
        </p:grpSp>
      </p:grpSp>
      <p:sp>
        <p:nvSpPr>
          <p:cNvPr id="13" name="タイトル 12"/>
          <p:cNvSpPr>
            <a:spLocks noGrp="1"/>
          </p:cNvSpPr>
          <p:nvPr>
            <p:ph type="title"/>
          </p:nvPr>
        </p:nvSpPr>
        <p:spPr/>
        <p:txBody>
          <a:bodyPr/>
          <a:lstStyle/>
          <a:p>
            <a:r>
              <a:rPr lang="ja-JP" altLang="en-US" dirty="0" smtClean="0"/>
              <a:t>渦の融合</a:t>
            </a:r>
            <a:endParaRPr kumimoji="1" lang="ja-JP" altLang="en-US" dirty="0"/>
          </a:p>
        </p:txBody>
      </p:sp>
      <p:sp>
        <p:nvSpPr>
          <p:cNvPr id="14" name="フッター プレースホルダ 13"/>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
        <p:nvSpPr>
          <p:cNvPr id="22" name="テキスト ボックス 21"/>
          <p:cNvSpPr txBox="1"/>
          <p:nvPr/>
        </p:nvSpPr>
        <p:spPr>
          <a:xfrm>
            <a:off x="179512" y="2060848"/>
            <a:ext cx="2088232" cy="1200329"/>
          </a:xfrm>
          <a:prstGeom prst="rect">
            <a:avLst/>
          </a:prstGeom>
          <a:noFill/>
        </p:spPr>
        <p:txBody>
          <a:bodyPr wrap="square" rtlCol="0">
            <a:spAutoFit/>
          </a:bodyPr>
          <a:lstStyle/>
          <a:p>
            <a:r>
              <a:rPr lang="ja-JP" altLang="en-US" dirty="0" smtClean="0"/>
              <a:t>高度</a:t>
            </a:r>
            <a:r>
              <a:rPr lang="en-US" altLang="ja-JP" dirty="0" smtClean="0"/>
              <a:t>1.5m</a:t>
            </a:r>
            <a:r>
              <a:rPr lang="ja-JP" altLang="en-US" dirty="0" smtClean="0"/>
              <a:t>の鉛直流（色付）と渦度（等値線：間隔は</a:t>
            </a:r>
            <a:r>
              <a:rPr lang="en-US" altLang="ja-JP" dirty="0" smtClean="0"/>
              <a:t>0.15 s</a:t>
            </a:r>
            <a:r>
              <a:rPr lang="en-US" altLang="ja-JP" baseline="30000" dirty="0" smtClean="0"/>
              <a:t>-1</a:t>
            </a:r>
            <a:r>
              <a:rPr lang="ja-JP" altLang="en-US" dirty="0" smtClean="0"/>
              <a:t>）と風速ベクトル</a:t>
            </a:r>
            <a:endParaRPr kumimoji="1" lang="ja-JP" alt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p:cNvSpPr txBox="1"/>
          <p:nvPr/>
        </p:nvSpPr>
        <p:spPr>
          <a:xfrm>
            <a:off x="357158" y="6150114"/>
            <a:ext cx="8715436" cy="707886"/>
          </a:xfrm>
          <a:prstGeom prst="rect">
            <a:avLst/>
          </a:prstGeom>
          <a:noFill/>
        </p:spPr>
        <p:txBody>
          <a:bodyPr wrap="square" rtlCol="0">
            <a:spAutoFit/>
          </a:bodyPr>
          <a:lstStyle/>
          <a:p>
            <a:r>
              <a:rPr lang="ja-JP" altLang="en-US" sz="2000" dirty="0" smtClean="0">
                <a:latin typeface="HGPｺﾞｼｯｸE" pitchFamily="50" charset="-128"/>
                <a:ea typeface="HGPｺﾞｼｯｸE" pitchFamily="50" charset="-128"/>
              </a:rPr>
              <a:t>閾値を超える強い</a:t>
            </a:r>
            <a:r>
              <a:rPr kumimoji="1" lang="ja-JP" altLang="en-US" sz="2000" dirty="0" smtClean="0">
                <a:latin typeface="HGPｺﾞｼｯｸE" pitchFamily="50" charset="-128"/>
                <a:ea typeface="HGPｺﾞｼｯｸE" pitchFamily="50" charset="-128"/>
              </a:rPr>
              <a:t>渦の中心における</a:t>
            </a:r>
            <a:r>
              <a:rPr kumimoji="1" lang="en-US" altLang="ja-JP" sz="2000" dirty="0" smtClean="0">
                <a:latin typeface="HGPｺﾞｼｯｸE" pitchFamily="50" charset="-128"/>
                <a:ea typeface="HGPｺﾞｼｯｸE" pitchFamily="50" charset="-128"/>
              </a:rPr>
              <a:t>(</a:t>
            </a:r>
            <a:r>
              <a:rPr kumimoji="1" lang="ja-JP" altLang="en-US" sz="2000" dirty="0" smtClean="0">
                <a:latin typeface="HGPｺﾞｼｯｸE" pitchFamily="50" charset="-128"/>
                <a:ea typeface="HGPｺﾞｼｯｸE" pitchFamily="50" charset="-128"/>
              </a:rPr>
              <a:t>上</a:t>
            </a:r>
            <a:r>
              <a:rPr kumimoji="1" lang="en-US" altLang="ja-JP" sz="2000" dirty="0" smtClean="0">
                <a:latin typeface="HGPｺﾞｼｯｸE" pitchFamily="50" charset="-128"/>
                <a:ea typeface="HGPｺﾞｼｯｸE" pitchFamily="50" charset="-128"/>
              </a:rPr>
              <a:t>)</a:t>
            </a:r>
            <a:r>
              <a:rPr kumimoji="1" lang="ja-JP" altLang="en-US" sz="2000" dirty="0" smtClean="0">
                <a:latin typeface="HGPｺﾞｼｯｸE" pitchFamily="50" charset="-128"/>
                <a:ea typeface="HGPｺﾞｼｯｸE" pitchFamily="50" charset="-128"/>
              </a:rPr>
              <a:t>圧力偏差と</a:t>
            </a:r>
            <a:r>
              <a:rPr kumimoji="1" lang="en-US" altLang="ja-JP" sz="2000" dirty="0" smtClean="0">
                <a:latin typeface="HGPｺﾞｼｯｸE" pitchFamily="50" charset="-128"/>
                <a:ea typeface="HGPｺﾞｼｯｸE" pitchFamily="50" charset="-128"/>
              </a:rPr>
              <a:t>(</a:t>
            </a:r>
            <a:r>
              <a:rPr kumimoji="1" lang="ja-JP" altLang="en-US" sz="2000" dirty="0" smtClean="0">
                <a:latin typeface="HGPｺﾞｼｯｸE" pitchFamily="50" charset="-128"/>
                <a:ea typeface="HGPｺﾞｼｯｸE" pitchFamily="50" charset="-128"/>
              </a:rPr>
              <a:t>下</a:t>
            </a:r>
            <a:r>
              <a:rPr kumimoji="1" lang="en-US" altLang="ja-JP" sz="2000" dirty="0" smtClean="0">
                <a:latin typeface="HGPｺﾞｼｯｸE" pitchFamily="50" charset="-128"/>
                <a:ea typeface="HGPｺﾞｼｯｸE" pitchFamily="50" charset="-128"/>
              </a:rPr>
              <a:t>)</a:t>
            </a:r>
            <a:r>
              <a:rPr kumimoji="1" lang="ja-JP" altLang="en-US" sz="2000" dirty="0" smtClean="0">
                <a:latin typeface="HGPｺﾞｼｯｸE" pitchFamily="50" charset="-128"/>
                <a:ea typeface="HGPｺﾞｼｯｸE" pitchFamily="50" charset="-128"/>
              </a:rPr>
              <a:t>鉛直渦度の時間発展。</a:t>
            </a:r>
            <a:endParaRPr kumimoji="1" lang="en-US" altLang="ja-JP" sz="2000" dirty="0" smtClean="0">
              <a:latin typeface="HGPｺﾞｼｯｸE" pitchFamily="50" charset="-128"/>
              <a:ea typeface="HGPｺﾞｼｯｸE" pitchFamily="50" charset="-128"/>
            </a:endParaRPr>
          </a:p>
          <a:p>
            <a:r>
              <a:rPr kumimoji="1" lang="ja-JP" altLang="en-US" sz="2000" dirty="0" smtClean="0">
                <a:latin typeface="HGPｺﾞｼｯｸE" pitchFamily="50" charset="-128"/>
                <a:ea typeface="HGPｺﾞｼｯｸE" pitchFamily="50" charset="-128"/>
              </a:rPr>
              <a:t>各色線が一つ一つの渦を表し</a:t>
            </a:r>
            <a:r>
              <a:rPr kumimoji="1" lang="en-US" altLang="ja-JP" sz="2000" dirty="0" smtClean="0">
                <a:latin typeface="HGPｺﾞｼｯｸE" pitchFamily="50" charset="-128"/>
                <a:ea typeface="HGPｺﾞｼｯｸE" pitchFamily="50" charset="-128"/>
              </a:rPr>
              <a:t>, </a:t>
            </a:r>
            <a:r>
              <a:rPr lang="ja-JP" altLang="en-US" sz="2000" dirty="0" smtClean="0">
                <a:latin typeface="HGPｺﾞｼｯｸE" pitchFamily="50" charset="-128"/>
                <a:ea typeface="HGPｺﾞｼｯｸE" pitchFamily="50" charset="-128"/>
              </a:rPr>
              <a:t>矢印は</a:t>
            </a:r>
            <a:r>
              <a:rPr lang="ja-JP" altLang="en-US" sz="2000" dirty="0" smtClean="0">
                <a:solidFill>
                  <a:srgbClr val="FF0000"/>
                </a:solidFill>
                <a:latin typeface="HGPｺﾞｼｯｸE" pitchFamily="50" charset="-128"/>
                <a:ea typeface="HGPｺﾞｼｯｸE" pitchFamily="50" charset="-128"/>
              </a:rPr>
              <a:t>渦の融合</a:t>
            </a:r>
            <a:r>
              <a:rPr lang="ja-JP" altLang="en-US" sz="2000" dirty="0" smtClean="0">
                <a:latin typeface="HGPｺﾞｼｯｸE" pitchFamily="50" charset="-128"/>
                <a:ea typeface="HGPｺﾞｼｯｸE" pitchFamily="50" charset="-128"/>
              </a:rPr>
              <a:t>が起こった時間を示す。</a:t>
            </a:r>
            <a:endParaRPr kumimoji="1" lang="ja-JP" altLang="en-US" sz="2000" dirty="0">
              <a:latin typeface="HGPｺﾞｼｯｸE" pitchFamily="50" charset="-128"/>
              <a:ea typeface="HGPｺﾞｼｯｸE" pitchFamily="50" charset="-128"/>
            </a:endParaRPr>
          </a:p>
        </p:txBody>
      </p:sp>
      <p:pic>
        <p:nvPicPr>
          <p:cNvPr id="9" name="図 8" descr="1015p-vor.png"/>
          <p:cNvPicPr>
            <a:picLocks noChangeAspect="1"/>
          </p:cNvPicPr>
          <p:nvPr/>
        </p:nvPicPr>
        <p:blipFill>
          <a:blip r:embed="rId3" cstate="print"/>
          <a:srcRect b="55405"/>
          <a:stretch>
            <a:fillRect/>
          </a:stretch>
        </p:blipFill>
        <p:spPr>
          <a:xfrm>
            <a:off x="142844" y="785794"/>
            <a:ext cx="8929721" cy="2540351"/>
          </a:xfrm>
          <a:prstGeom prst="rect">
            <a:avLst/>
          </a:prstGeom>
        </p:spPr>
      </p:pic>
      <p:pic>
        <p:nvPicPr>
          <p:cNvPr id="10" name="図 9" descr="1015p-vor.png"/>
          <p:cNvPicPr>
            <a:picLocks/>
          </p:cNvPicPr>
          <p:nvPr/>
        </p:nvPicPr>
        <p:blipFill>
          <a:blip r:embed="rId3" cstate="print"/>
          <a:srcRect t="50000"/>
          <a:stretch>
            <a:fillRect/>
          </a:stretch>
        </p:blipFill>
        <p:spPr>
          <a:xfrm>
            <a:off x="180594" y="3286125"/>
            <a:ext cx="8928000" cy="2857519"/>
          </a:xfrm>
          <a:prstGeom prst="rect">
            <a:avLst/>
          </a:prstGeom>
        </p:spPr>
      </p:pic>
      <p:sp>
        <p:nvSpPr>
          <p:cNvPr id="12" name="正方形/長方形 11"/>
          <p:cNvSpPr/>
          <p:nvPr/>
        </p:nvSpPr>
        <p:spPr>
          <a:xfrm>
            <a:off x="1357290" y="3283200"/>
            <a:ext cx="857256" cy="714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テキスト ボックス 6"/>
          <p:cNvSpPr txBox="1"/>
          <p:nvPr/>
        </p:nvSpPr>
        <p:spPr>
          <a:xfrm>
            <a:off x="142844" y="142852"/>
            <a:ext cx="1643075" cy="923330"/>
          </a:xfrm>
          <a:prstGeom prst="rect">
            <a:avLst/>
          </a:prstGeom>
          <a:solidFill>
            <a:schemeClr val="bg1"/>
          </a:solidFill>
          <a:ln w="19050">
            <a:solidFill>
              <a:schemeClr val="tx1"/>
            </a:solidFill>
          </a:ln>
        </p:spPr>
        <p:txBody>
          <a:bodyPr wrap="square" rtlCol="0">
            <a:spAutoFit/>
          </a:bodyPr>
          <a:lstStyle/>
          <a:p>
            <a:r>
              <a:rPr kumimoji="1" lang="ja-JP" altLang="en-US" dirty="0" smtClean="0">
                <a:latin typeface="HGPｺﾞｼｯｸE" pitchFamily="50" charset="-128"/>
                <a:ea typeface="HGPｺﾞｼｯｸE" pitchFamily="50" charset="-128"/>
              </a:rPr>
              <a:t>閾値</a:t>
            </a:r>
            <a:endParaRPr kumimoji="1" lang="en-US" altLang="ja-JP" dirty="0" smtClean="0">
              <a:latin typeface="HGPｺﾞｼｯｸE" pitchFamily="50" charset="-128"/>
              <a:ea typeface="HGPｺﾞｼｯｸE" pitchFamily="50" charset="-128"/>
            </a:endParaRPr>
          </a:p>
          <a:p>
            <a:r>
              <a:rPr lang="en-US" altLang="ja-JP" dirty="0" smtClean="0">
                <a:latin typeface="HGPｺﾞｼｯｸE" pitchFamily="50" charset="-128"/>
                <a:ea typeface="HGPｺﾞｼｯｸE" pitchFamily="50" charset="-128"/>
              </a:rPr>
              <a:t>|p’| &gt; 10 Pa</a:t>
            </a:r>
          </a:p>
          <a:p>
            <a:r>
              <a:rPr kumimoji="1" lang="en-US" altLang="ja-JP" dirty="0" smtClean="0">
                <a:latin typeface="HGPｺﾞｼｯｸE" pitchFamily="50" charset="-128"/>
                <a:ea typeface="HGPｺﾞｼｯｸE" pitchFamily="50" charset="-128"/>
              </a:rPr>
              <a:t>|ζ| &gt; 0.15 </a:t>
            </a:r>
            <a:endParaRPr kumimoji="1" lang="ja-JP" altLang="en-US" dirty="0">
              <a:latin typeface="HGPｺﾞｼｯｸE" pitchFamily="50" charset="-128"/>
              <a:ea typeface="HGPｺﾞｼｯｸE" pitchFamily="50" charset="-128"/>
            </a:endParaRPr>
          </a:p>
        </p:txBody>
      </p:sp>
      <p:graphicFrame>
        <p:nvGraphicFramePr>
          <p:cNvPr id="8" name="オブジェクト 7"/>
          <p:cNvGraphicFramePr>
            <a:graphicFrameLocks noChangeAspect="1"/>
          </p:cNvGraphicFramePr>
          <p:nvPr/>
        </p:nvGraphicFramePr>
        <p:xfrm>
          <a:off x="1285852" y="714356"/>
          <a:ext cx="285752" cy="285752"/>
        </p:xfrm>
        <a:graphic>
          <a:graphicData uri="http://schemas.openxmlformats.org/presentationml/2006/ole">
            <p:oleObj spid="_x0000_s48130" name="数式" r:id="rId4" imgW="203040" imgH="203040" progId="Equation.3">
              <p:embed/>
            </p:oleObj>
          </a:graphicData>
        </a:graphic>
      </p:graphicFrame>
      <p:sp>
        <p:nvSpPr>
          <p:cNvPr id="11" name="タイトル 10"/>
          <p:cNvSpPr>
            <a:spLocks noGrp="1"/>
          </p:cNvSpPr>
          <p:nvPr>
            <p:ph type="title"/>
          </p:nvPr>
        </p:nvSpPr>
        <p:spPr/>
        <p:txBody>
          <a:bodyPr/>
          <a:lstStyle/>
          <a:p>
            <a:r>
              <a:rPr kumimoji="1" lang="ja-JP" altLang="en-US" dirty="0" smtClean="0"/>
              <a:t>渦の強度変化</a:t>
            </a:r>
            <a:endParaRPr kumimoji="1" lang="ja-JP" alt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descr="virtw_p148.png"/>
          <p:cNvPicPr>
            <a:picLocks noChangeAspect="1"/>
          </p:cNvPicPr>
          <p:nvPr/>
        </p:nvPicPr>
        <p:blipFill>
          <a:blip r:embed="rId3" cstate="print"/>
          <a:srcRect l="6542" t="59375" r="41156" b="8788"/>
          <a:stretch>
            <a:fillRect/>
          </a:stretch>
        </p:blipFill>
        <p:spPr>
          <a:xfrm>
            <a:off x="4714878" y="1785926"/>
            <a:ext cx="4429124" cy="4071966"/>
          </a:xfrm>
          <a:prstGeom prst="rect">
            <a:avLst/>
          </a:prstGeom>
        </p:spPr>
      </p:pic>
      <p:pic>
        <p:nvPicPr>
          <p:cNvPr id="32" name="図 31" descr="z_0_0vorvec.png"/>
          <p:cNvPicPr>
            <a:picLocks noChangeAspect="1"/>
          </p:cNvPicPr>
          <p:nvPr/>
        </p:nvPicPr>
        <p:blipFill>
          <a:blip r:embed="rId4" cstate="print"/>
          <a:srcRect t="10416" r="5773" b="26041"/>
          <a:stretch>
            <a:fillRect/>
          </a:stretch>
        </p:blipFill>
        <p:spPr>
          <a:xfrm>
            <a:off x="0" y="1785927"/>
            <a:ext cx="4416320" cy="4214842"/>
          </a:xfrm>
          <a:prstGeom prst="rect">
            <a:avLst/>
          </a:prstGeom>
        </p:spPr>
      </p:pic>
      <p:graphicFrame>
        <p:nvGraphicFramePr>
          <p:cNvPr id="32772" name="Object 3"/>
          <p:cNvGraphicFramePr>
            <a:graphicFrameLocks noChangeAspect="1"/>
          </p:cNvGraphicFramePr>
          <p:nvPr/>
        </p:nvGraphicFramePr>
        <p:xfrm>
          <a:off x="500035" y="714356"/>
          <a:ext cx="3750468" cy="833437"/>
        </p:xfrm>
        <a:graphic>
          <a:graphicData uri="http://schemas.openxmlformats.org/presentationml/2006/ole">
            <p:oleObj spid="_x0000_s51202" name="数式" r:id="rId5" imgW="2057400" imgH="457200" progId="Equation.3">
              <p:embed/>
            </p:oleObj>
          </a:graphicData>
        </a:graphic>
      </p:graphicFrame>
      <p:cxnSp>
        <p:nvCxnSpPr>
          <p:cNvPr id="9" name="直線コネクタ 8"/>
          <p:cNvCxnSpPr/>
          <p:nvPr/>
        </p:nvCxnSpPr>
        <p:spPr>
          <a:xfrm>
            <a:off x="1285853" y="1500174"/>
            <a:ext cx="1357323"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3143242" y="1571612"/>
            <a:ext cx="100013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矢印コネクタ 13"/>
          <p:cNvCxnSpPr/>
          <p:nvPr/>
        </p:nvCxnSpPr>
        <p:spPr>
          <a:xfrm rot="5400000">
            <a:off x="1715274" y="1713696"/>
            <a:ext cx="428628" cy="158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直線矢印コネクタ 17"/>
          <p:cNvCxnSpPr/>
          <p:nvPr/>
        </p:nvCxnSpPr>
        <p:spPr>
          <a:xfrm>
            <a:off x="3571869" y="1785926"/>
            <a:ext cx="1357323" cy="428628"/>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直線コネクタ 21"/>
          <p:cNvCxnSpPr/>
          <p:nvPr/>
        </p:nvCxnSpPr>
        <p:spPr>
          <a:xfrm rot="5400000" flipH="1" flipV="1">
            <a:off x="3465506" y="1677975"/>
            <a:ext cx="214314"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395536" y="6021288"/>
            <a:ext cx="3643339" cy="646331"/>
          </a:xfrm>
          <a:prstGeom prst="rect">
            <a:avLst/>
          </a:prstGeom>
          <a:noFill/>
        </p:spPr>
        <p:txBody>
          <a:bodyPr wrap="square" rtlCol="0">
            <a:spAutoFit/>
          </a:bodyPr>
          <a:lstStyle/>
          <a:p>
            <a:pPr algn="ctr"/>
            <a:r>
              <a:rPr lang="ja-JP" altLang="en-US" dirty="0" smtClean="0">
                <a:latin typeface="HGPｺﾞｼｯｸE" pitchFamily="50" charset="-128"/>
                <a:ea typeface="HGPｺﾞｼｯｸE" pitchFamily="50" charset="-128"/>
              </a:rPr>
              <a:t>鉛</a:t>
            </a:r>
            <a:r>
              <a:rPr lang="ja-JP" altLang="en-US" dirty="0" smtClean="0">
                <a:latin typeface="HGPｺﾞｼｯｸE" pitchFamily="50" charset="-128"/>
                <a:ea typeface="HGPｺﾞｼｯｸE" pitchFamily="50" charset="-128"/>
              </a:rPr>
              <a:t>直流（色付）</a:t>
            </a:r>
            <a:r>
              <a:rPr lang="ja-JP" altLang="en-US" dirty="0" smtClean="0">
                <a:latin typeface="HGPｺﾞｼｯｸE" pitchFamily="50" charset="-128"/>
                <a:ea typeface="HGPｺﾞｼｯｸE" pitchFamily="50" charset="-128"/>
              </a:rPr>
              <a:t>と</a:t>
            </a:r>
            <a:r>
              <a:rPr lang="ja-JP" altLang="en-US" dirty="0" smtClean="0">
                <a:latin typeface="HGPｺﾞｼｯｸE" pitchFamily="50" charset="-128"/>
                <a:ea typeface="HGPｺﾞｼｯｸE" pitchFamily="50" charset="-128"/>
              </a:rPr>
              <a:t>立ち上がり</a:t>
            </a:r>
            <a:r>
              <a:rPr lang="ja-JP" altLang="en-US" dirty="0" smtClean="0">
                <a:latin typeface="HGPｺﾞｼｯｸE" pitchFamily="50" charset="-128"/>
                <a:ea typeface="HGPｺﾞｼｯｸE" pitchFamily="50" charset="-128"/>
              </a:rPr>
              <a:t>項</a:t>
            </a:r>
            <a:endParaRPr lang="en-US" altLang="ja-JP" dirty="0" smtClean="0">
              <a:latin typeface="HGPｺﾞｼｯｸE" pitchFamily="50" charset="-128"/>
              <a:ea typeface="HGPｺﾞｼｯｸE" pitchFamily="50" charset="-128"/>
            </a:endParaRPr>
          </a:p>
          <a:p>
            <a:pPr algn="ctr"/>
            <a:r>
              <a:rPr lang="ja-JP" altLang="en-US" dirty="0" smtClean="0">
                <a:latin typeface="HGPｺﾞｼｯｸE" pitchFamily="50" charset="-128"/>
                <a:ea typeface="HGPｺﾞｼｯｸE" pitchFamily="50" charset="-128"/>
              </a:rPr>
              <a:t>　　（等値線：間隔は</a:t>
            </a:r>
            <a:r>
              <a:rPr lang="en-US" altLang="ja-JP" dirty="0" smtClean="0">
                <a:latin typeface="HGPｺﾞｼｯｸE" pitchFamily="50" charset="-128"/>
                <a:ea typeface="HGPｺﾞｼｯｸE" pitchFamily="50" charset="-128"/>
              </a:rPr>
              <a:t>0.03 </a:t>
            </a:r>
            <a:r>
              <a:rPr lang="en-US" altLang="ja-JP" dirty="0" smtClean="0">
                <a:latin typeface="HGPｺﾞｼｯｸE" pitchFamily="50" charset="-128"/>
                <a:ea typeface="HGPｺﾞｼｯｸE" pitchFamily="50" charset="-128"/>
              </a:rPr>
              <a:t>s</a:t>
            </a:r>
            <a:r>
              <a:rPr lang="en-US" altLang="ja-JP" baseline="30000" dirty="0" smtClean="0">
                <a:latin typeface="HGPｺﾞｼｯｸE" pitchFamily="50" charset="-128"/>
                <a:ea typeface="HGPｺﾞｼｯｸE" pitchFamily="50" charset="-128"/>
              </a:rPr>
              <a:t>-2</a:t>
            </a:r>
            <a:r>
              <a:rPr lang="en-US" altLang="ja-JP" dirty="0" smtClean="0">
                <a:latin typeface="HGPｺﾞｼｯｸE" pitchFamily="50" charset="-128"/>
                <a:ea typeface="HGPｺﾞｼｯｸE" pitchFamily="50" charset="-128"/>
              </a:rPr>
              <a:t> </a:t>
            </a:r>
            <a:r>
              <a:rPr lang="ja-JP" altLang="en-US" dirty="0" smtClean="0">
                <a:latin typeface="HGPｺﾞｼｯｸE" pitchFamily="50" charset="-128"/>
                <a:ea typeface="HGPｺﾞｼｯｸE" pitchFamily="50" charset="-128"/>
              </a:rPr>
              <a:t>）</a:t>
            </a:r>
            <a:endParaRPr kumimoji="1" lang="ja-JP" altLang="en-US" dirty="0">
              <a:latin typeface="HGPｺﾞｼｯｸE" pitchFamily="50" charset="-128"/>
              <a:ea typeface="HGPｺﾞｼｯｸE" pitchFamily="50" charset="-128"/>
            </a:endParaRPr>
          </a:p>
        </p:txBody>
      </p:sp>
      <p:sp>
        <p:nvSpPr>
          <p:cNvPr id="28" name="テキスト ボックス 27"/>
          <p:cNvSpPr txBox="1"/>
          <p:nvPr/>
        </p:nvSpPr>
        <p:spPr>
          <a:xfrm>
            <a:off x="5072067" y="6068819"/>
            <a:ext cx="3460373" cy="646331"/>
          </a:xfrm>
          <a:prstGeom prst="rect">
            <a:avLst/>
          </a:prstGeom>
          <a:noFill/>
        </p:spPr>
        <p:txBody>
          <a:bodyPr wrap="square" rtlCol="0">
            <a:spAutoFit/>
          </a:bodyPr>
          <a:lstStyle/>
          <a:p>
            <a:pPr algn="ctr"/>
            <a:r>
              <a:rPr kumimoji="1" lang="ja-JP" altLang="en-US" dirty="0" smtClean="0">
                <a:latin typeface="HGPｺﾞｼｯｸE" pitchFamily="50" charset="-128"/>
                <a:ea typeface="HGPｺﾞｼｯｸE" pitchFamily="50" charset="-128"/>
              </a:rPr>
              <a:t>渦度</a:t>
            </a:r>
            <a:r>
              <a:rPr kumimoji="1" lang="ja-JP" altLang="en-US" dirty="0" smtClean="0">
                <a:latin typeface="HGPｺﾞｼｯｸE" pitchFamily="50" charset="-128"/>
                <a:ea typeface="HGPｺﾞｼｯｸE" pitchFamily="50" charset="-128"/>
              </a:rPr>
              <a:t>（影）と水平発散（等値線</a:t>
            </a:r>
            <a:r>
              <a:rPr kumimoji="1" lang="ja-JP" altLang="en-US" dirty="0" smtClean="0">
                <a:latin typeface="HGPｺﾞｼｯｸE" pitchFamily="50" charset="-128"/>
                <a:ea typeface="HGPｺﾞｼｯｸE" pitchFamily="50" charset="-128"/>
              </a:rPr>
              <a:t>：</a:t>
            </a:r>
            <a:endParaRPr kumimoji="1" lang="en-US" altLang="ja-JP" dirty="0" smtClean="0">
              <a:latin typeface="HGPｺﾞｼｯｸE" pitchFamily="50" charset="-128"/>
              <a:ea typeface="HGPｺﾞｼｯｸE" pitchFamily="50" charset="-128"/>
            </a:endParaRPr>
          </a:p>
          <a:p>
            <a:pPr algn="ctr"/>
            <a:r>
              <a:rPr kumimoji="1" lang="ja-JP" altLang="en-US" dirty="0" smtClean="0">
                <a:latin typeface="HGPｺﾞｼｯｸE" pitchFamily="50" charset="-128"/>
                <a:ea typeface="HGPｺﾞｼｯｸE" pitchFamily="50" charset="-128"/>
              </a:rPr>
              <a:t>間隔</a:t>
            </a:r>
            <a:r>
              <a:rPr kumimoji="1" lang="en-US" altLang="ja-JP" dirty="0" smtClean="0">
                <a:latin typeface="HGPｺﾞｼｯｸE" pitchFamily="50" charset="-128"/>
                <a:ea typeface="HGPｺﾞｼｯｸE" pitchFamily="50" charset="-128"/>
              </a:rPr>
              <a:t>0.1 s</a:t>
            </a:r>
            <a:r>
              <a:rPr kumimoji="1" lang="en-US" altLang="ja-JP" baseline="30000" dirty="0" smtClean="0">
                <a:latin typeface="HGPｺﾞｼｯｸE" pitchFamily="50" charset="-128"/>
                <a:ea typeface="HGPｺﾞｼｯｸE" pitchFamily="50" charset="-128"/>
              </a:rPr>
              <a:t>-1</a:t>
            </a:r>
            <a:r>
              <a:rPr kumimoji="1" lang="ja-JP" altLang="en-US" dirty="0" smtClean="0">
                <a:latin typeface="HGPｺﾞｼｯｸE" pitchFamily="50" charset="-128"/>
                <a:ea typeface="HGPｺﾞｼｯｸE" pitchFamily="50" charset="-128"/>
              </a:rPr>
              <a:t>）</a:t>
            </a:r>
            <a:r>
              <a:rPr kumimoji="1" lang="ja-JP" altLang="en-US" dirty="0" smtClean="0">
                <a:latin typeface="HGPｺﾞｼｯｸE" pitchFamily="50" charset="-128"/>
                <a:ea typeface="HGPｺﾞｼｯｸE" pitchFamily="50" charset="-128"/>
              </a:rPr>
              <a:t>の鉛直断面</a:t>
            </a:r>
            <a:endParaRPr kumimoji="1" lang="ja-JP" altLang="en-US" dirty="0">
              <a:latin typeface="HGPｺﾞｼｯｸE" pitchFamily="50" charset="-128"/>
              <a:ea typeface="HGPｺﾞｼｯｸE" pitchFamily="50" charset="-128"/>
            </a:endParaRPr>
          </a:p>
        </p:txBody>
      </p:sp>
      <p:graphicFrame>
        <p:nvGraphicFramePr>
          <p:cNvPr id="15" name="オブジェクト 14"/>
          <p:cNvGraphicFramePr>
            <a:graphicFrameLocks noChangeAspect="1"/>
          </p:cNvGraphicFramePr>
          <p:nvPr/>
        </p:nvGraphicFramePr>
        <p:xfrm>
          <a:off x="4643437" y="990892"/>
          <a:ext cx="1357323" cy="437846"/>
        </p:xfrm>
        <a:graphic>
          <a:graphicData uri="http://schemas.openxmlformats.org/presentationml/2006/ole">
            <p:oleObj spid="_x0000_s51205" name="数式" r:id="rId6" imgW="787320" imgH="253800" progId="Equation.3">
              <p:embed/>
            </p:oleObj>
          </a:graphicData>
        </a:graphic>
      </p:graphicFrame>
      <p:graphicFrame>
        <p:nvGraphicFramePr>
          <p:cNvPr id="21510" name="Object 6"/>
          <p:cNvGraphicFramePr>
            <a:graphicFrameLocks noChangeAspect="1"/>
          </p:cNvGraphicFramePr>
          <p:nvPr/>
        </p:nvGraphicFramePr>
        <p:xfrm>
          <a:off x="6123012" y="1017879"/>
          <a:ext cx="1163632" cy="401641"/>
        </p:xfrm>
        <a:graphic>
          <a:graphicData uri="http://schemas.openxmlformats.org/presentationml/2006/ole">
            <p:oleObj spid="_x0000_s51206" name="数式" r:id="rId7" imgW="736560" imgH="253800" progId="Equation.3">
              <p:embed/>
            </p:oleObj>
          </a:graphicData>
        </a:graphic>
      </p:graphicFrame>
      <p:cxnSp>
        <p:nvCxnSpPr>
          <p:cNvPr id="25" name="直線コネクタ 24"/>
          <p:cNvCxnSpPr/>
          <p:nvPr/>
        </p:nvCxnSpPr>
        <p:spPr>
          <a:xfrm>
            <a:off x="571473" y="3786190"/>
            <a:ext cx="335758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33" name="テキスト ボックス 32"/>
          <p:cNvSpPr txBox="1"/>
          <p:nvPr/>
        </p:nvSpPr>
        <p:spPr>
          <a:xfrm rot="16200000">
            <a:off x="4236271" y="3336104"/>
            <a:ext cx="785818" cy="400110"/>
          </a:xfrm>
          <a:prstGeom prst="rect">
            <a:avLst/>
          </a:prstGeom>
          <a:noFill/>
        </p:spPr>
        <p:txBody>
          <a:bodyPr wrap="square" rtlCol="0">
            <a:spAutoFit/>
          </a:bodyPr>
          <a:lstStyle/>
          <a:p>
            <a:r>
              <a:rPr lang="en-US" altLang="ja-JP" sz="2000" dirty="0" smtClean="0">
                <a:latin typeface="HGPｺﾞｼｯｸE" pitchFamily="50" charset="-128"/>
                <a:ea typeface="HGPｺﾞｼｯｸE" pitchFamily="50" charset="-128"/>
              </a:rPr>
              <a:t>z(m)</a:t>
            </a:r>
            <a:endParaRPr kumimoji="1" lang="ja-JP" altLang="en-US" sz="2000" dirty="0">
              <a:latin typeface="HGPｺﾞｼｯｸE" pitchFamily="50" charset="-128"/>
              <a:ea typeface="HGPｺﾞｼｯｸE" pitchFamily="50" charset="-128"/>
            </a:endParaRPr>
          </a:p>
        </p:txBody>
      </p:sp>
      <p:sp>
        <p:nvSpPr>
          <p:cNvPr id="34" name="テキスト ボックス 33"/>
          <p:cNvSpPr txBox="1"/>
          <p:nvPr/>
        </p:nvSpPr>
        <p:spPr>
          <a:xfrm>
            <a:off x="6572265" y="5786454"/>
            <a:ext cx="785819" cy="400110"/>
          </a:xfrm>
          <a:prstGeom prst="rect">
            <a:avLst/>
          </a:prstGeom>
          <a:noFill/>
        </p:spPr>
        <p:txBody>
          <a:bodyPr wrap="square" rtlCol="0">
            <a:spAutoFit/>
          </a:bodyPr>
          <a:lstStyle/>
          <a:p>
            <a:r>
              <a:rPr lang="en-US" altLang="ja-JP" sz="2000" dirty="0" smtClean="0">
                <a:latin typeface="HGPｺﾞｼｯｸE" pitchFamily="50" charset="-128"/>
                <a:ea typeface="HGPｺﾞｼｯｸE" pitchFamily="50" charset="-128"/>
              </a:rPr>
              <a:t>x(m)</a:t>
            </a:r>
            <a:endParaRPr kumimoji="1" lang="ja-JP" altLang="en-US" sz="2000" dirty="0">
              <a:latin typeface="HGPｺﾞｼｯｸE" pitchFamily="50" charset="-128"/>
              <a:ea typeface="HGPｺﾞｼｯｸE" pitchFamily="50" charset="-128"/>
            </a:endParaRPr>
          </a:p>
        </p:txBody>
      </p:sp>
      <p:sp>
        <p:nvSpPr>
          <p:cNvPr id="20" name="タイトル 19"/>
          <p:cNvSpPr>
            <a:spLocks noGrp="1"/>
          </p:cNvSpPr>
          <p:nvPr>
            <p:ph type="title"/>
          </p:nvPr>
        </p:nvSpPr>
        <p:spPr/>
        <p:txBody>
          <a:bodyPr/>
          <a:lstStyle/>
          <a:p>
            <a:r>
              <a:rPr kumimoji="1" lang="ja-JP" altLang="en-US" dirty="0" smtClean="0"/>
              <a:t>渦の強化過程：立ち上げと引き伸ばし</a:t>
            </a:r>
            <a:endParaRPr kumimoji="1" lang="ja-JP"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ダストデビル（塵旋風）とは</a:t>
            </a:r>
            <a:endParaRPr kumimoji="1" lang="ja-JP" altLang="en-US" dirty="0"/>
          </a:p>
        </p:txBody>
      </p:sp>
      <p:sp>
        <p:nvSpPr>
          <p:cNvPr id="16" name="コンテンツ プレースホルダ 15"/>
          <p:cNvSpPr>
            <a:spLocks noGrp="1"/>
          </p:cNvSpPr>
          <p:nvPr>
            <p:ph idx="1"/>
          </p:nvPr>
        </p:nvSpPr>
        <p:spPr>
          <a:xfrm>
            <a:off x="323528" y="908720"/>
            <a:ext cx="4104456" cy="4248472"/>
          </a:xfrm>
        </p:spPr>
        <p:txBody>
          <a:bodyPr>
            <a:normAutofit lnSpcReduction="10000"/>
          </a:bodyPr>
          <a:lstStyle/>
          <a:p>
            <a:r>
              <a:rPr kumimoji="1" lang="ja-JP" altLang="en-US" dirty="0" smtClean="0"/>
              <a:t>ダストデビル：晴天時に平坦地での大気境界層内に発生する鉛直軸回りの渦</a:t>
            </a:r>
            <a:endParaRPr kumimoji="1" lang="en-US" altLang="ja-JP" dirty="0" smtClean="0"/>
          </a:p>
          <a:p>
            <a:pPr lvl="1"/>
            <a:r>
              <a:rPr lang="ja-JP" altLang="en-US" dirty="0" smtClean="0"/>
              <a:t>砂漠など乾燥地で頻発（平坦地形が好条件）</a:t>
            </a:r>
            <a:endParaRPr lang="en-US" altLang="ja-JP" dirty="0" smtClean="0"/>
          </a:p>
          <a:p>
            <a:pPr lvl="1"/>
            <a:r>
              <a:rPr kumimoji="1" lang="ja-JP" altLang="en-US" dirty="0" smtClean="0"/>
              <a:t>強い地面加熱による対流混合層の発達が重要（絶対不安定な接地層の存在）</a:t>
            </a:r>
            <a:endParaRPr kumimoji="1" lang="en-US" altLang="ja-JP" dirty="0" smtClean="0"/>
          </a:p>
          <a:p>
            <a:pPr lvl="1"/>
            <a:r>
              <a:rPr lang="ja-JP" altLang="en-US" dirty="0" smtClean="0"/>
              <a:t>強風下では発生しにくい</a:t>
            </a:r>
            <a:endParaRPr kumimoji="1" lang="en-US" altLang="ja-JP" dirty="0" smtClean="0"/>
          </a:p>
          <a:p>
            <a:pPr lvl="1"/>
            <a:r>
              <a:rPr lang="ja-JP" altLang="en-US" dirty="0" smtClean="0"/>
              <a:t>湿潤過程は関与しない</a:t>
            </a:r>
            <a:endParaRPr kumimoji="1" lang="ja-JP" altLang="en-US" dirty="0"/>
          </a:p>
        </p:txBody>
      </p:sp>
      <p:sp>
        <p:nvSpPr>
          <p:cNvPr id="4" name="フッター プレースホルダ 3"/>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
        <p:nvSpPr>
          <p:cNvPr id="7" name="テキスト ボックス 6"/>
          <p:cNvSpPr txBox="1"/>
          <p:nvPr/>
        </p:nvSpPr>
        <p:spPr>
          <a:xfrm>
            <a:off x="611560" y="5805264"/>
            <a:ext cx="3528392" cy="461665"/>
          </a:xfrm>
          <a:prstGeom prst="rect">
            <a:avLst/>
          </a:prstGeom>
          <a:noFill/>
        </p:spPr>
        <p:txBody>
          <a:bodyPr wrap="square" rtlCol="0">
            <a:spAutoFit/>
          </a:bodyPr>
          <a:lstStyle/>
          <a:p>
            <a:r>
              <a:rPr kumimoji="1" lang="ja-JP" altLang="en-US" sz="2400" dirty="0" smtClean="0"/>
              <a:t>竜巻：積乱雲に伴う渦</a:t>
            </a:r>
            <a:endParaRPr kumimoji="1" lang="ja-JP" altLang="en-US" sz="2400" dirty="0"/>
          </a:p>
        </p:txBody>
      </p:sp>
      <p:sp>
        <p:nvSpPr>
          <p:cNvPr id="10" name="テキスト ボックス 9"/>
          <p:cNvSpPr txBox="1"/>
          <p:nvPr/>
        </p:nvSpPr>
        <p:spPr>
          <a:xfrm>
            <a:off x="5292080" y="6228020"/>
            <a:ext cx="3024336" cy="369332"/>
          </a:xfrm>
          <a:prstGeom prst="rect">
            <a:avLst/>
          </a:prstGeom>
          <a:noFill/>
        </p:spPr>
        <p:txBody>
          <a:bodyPr wrap="square" rtlCol="0">
            <a:spAutoFit/>
          </a:bodyPr>
          <a:lstStyle/>
          <a:p>
            <a:pPr algn="ctr"/>
            <a:r>
              <a:rPr kumimoji="1" lang="en-US" altLang="ja-JP" dirty="0" smtClean="0"/>
              <a:t>(</a:t>
            </a:r>
            <a:r>
              <a:rPr kumimoji="1" lang="en-US" altLang="ja-JP" dirty="0" err="1" smtClean="0"/>
              <a:t>Balme</a:t>
            </a:r>
            <a:r>
              <a:rPr kumimoji="1" lang="en-US" altLang="ja-JP" dirty="0" smtClean="0"/>
              <a:t> and Greeley 2006)</a:t>
            </a:r>
            <a:endParaRPr kumimoji="1" lang="ja-JP" altLang="en-US" dirty="0"/>
          </a:p>
        </p:txBody>
      </p:sp>
      <p:pic>
        <p:nvPicPr>
          <p:cNvPr id="14" name="図 13" descr="dd1.jpg"/>
          <p:cNvPicPr>
            <a:picLocks noChangeAspect="1"/>
          </p:cNvPicPr>
          <p:nvPr/>
        </p:nvPicPr>
        <p:blipFill>
          <a:blip r:embed="rId2" cstate="print"/>
          <a:stretch>
            <a:fillRect/>
          </a:stretch>
        </p:blipFill>
        <p:spPr>
          <a:xfrm>
            <a:off x="4486823" y="908720"/>
            <a:ext cx="4657177" cy="5328592"/>
          </a:xfrm>
          <a:prstGeom prst="rect">
            <a:avLst/>
          </a:prstGeom>
        </p:spPr>
      </p:pic>
      <p:sp>
        <p:nvSpPr>
          <p:cNvPr id="15" name="上下矢印 14"/>
          <p:cNvSpPr/>
          <p:nvPr/>
        </p:nvSpPr>
        <p:spPr>
          <a:xfrm>
            <a:off x="2123728" y="5013176"/>
            <a:ext cx="360040" cy="576064"/>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descr="averageTHETA_bulk.png"/>
          <p:cNvPicPr>
            <a:picLocks noChangeAspect="1"/>
          </p:cNvPicPr>
          <p:nvPr/>
        </p:nvPicPr>
        <p:blipFill>
          <a:blip r:embed="rId2" cstate="print"/>
          <a:stretch>
            <a:fillRect/>
          </a:stretch>
        </p:blipFill>
        <p:spPr>
          <a:xfrm>
            <a:off x="142844" y="3857628"/>
            <a:ext cx="3786214" cy="2650350"/>
          </a:xfrm>
          <a:prstGeom prst="rect">
            <a:avLst/>
          </a:prstGeom>
        </p:spPr>
      </p:pic>
      <p:graphicFrame>
        <p:nvGraphicFramePr>
          <p:cNvPr id="14" name="表 13"/>
          <p:cNvGraphicFramePr>
            <a:graphicFrameLocks noGrp="1"/>
          </p:cNvGraphicFramePr>
          <p:nvPr/>
        </p:nvGraphicFramePr>
        <p:xfrm>
          <a:off x="4143372" y="1305894"/>
          <a:ext cx="4888382" cy="4480560"/>
        </p:xfrm>
        <a:graphic>
          <a:graphicData uri="http://schemas.openxmlformats.org/drawingml/2006/table">
            <a:tbl>
              <a:tblPr firstRow="1" bandRow="1">
                <a:tableStyleId>{5C22544A-7EE6-4342-B048-85BDC9FD1C3A}</a:tableStyleId>
              </a:tblPr>
              <a:tblGrid>
                <a:gridCol w="1643075"/>
                <a:gridCol w="3245307"/>
              </a:tblGrid>
              <a:tr h="285738">
                <a:tc>
                  <a:txBody>
                    <a:bodyPr/>
                    <a:lstStyle/>
                    <a:p>
                      <a:r>
                        <a:rPr kumimoji="1" lang="ja-JP" altLang="en-US" sz="2000" b="0" dirty="0" smtClean="0">
                          <a:solidFill>
                            <a:schemeClr val="tx1"/>
                          </a:solidFill>
                          <a:latin typeface="HGPｺﾞｼｯｸE" pitchFamily="50" charset="-128"/>
                          <a:ea typeface="HGPｺﾞｼｯｸE" pitchFamily="50" charset="-128"/>
                        </a:rPr>
                        <a:t>領域</a:t>
                      </a:r>
                      <a:endParaRPr kumimoji="1" lang="ja-JP" altLang="en-US" sz="2000" b="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kumimoji="1" lang="ja-JP" altLang="en-US" sz="2000" b="0" dirty="0" smtClean="0">
                          <a:solidFill>
                            <a:schemeClr val="tx1"/>
                          </a:solidFill>
                          <a:latin typeface="HGPｺﾞｼｯｸE" pitchFamily="50" charset="-128"/>
                          <a:ea typeface="HGPｺﾞｼｯｸE" pitchFamily="50" charset="-128"/>
                        </a:rPr>
                        <a:t>水平</a:t>
                      </a:r>
                      <a:r>
                        <a:rPr kumimoji="1" lang="en-US" altLang="ja-JP" sz="2000" b="0" dirty="0" smtClean="0">
                          <a:solidFill>
                            <a:schemeClr val="tx1"/>
                          </a:solidFill>
                          <a:latin typeface="HGPｺﾞｼｯｸE" pitchFamily="50" charset="-128"/>
                          <a:ea typeface="HGPｺﾞｼｯｸE" pitchFamily="50" charset="-128"/>
                        </a:rPr>
                        <a:t>2km</a:t>
                      </a:r>
                      <a:r>
                        <a:rPr kumimoji="1" lang="ja-JP" altLang="en-US" sz="2000" b="0" dirty="0" smtClean="0">
                          <a:solidFill>
                            <a:schemeClr val="tx1"/>
                          </a:solidFill>
                          <a:latin typeface="HGPｺﾞｼｯｸE" pitchFamily="50" charset="-128"/>
                          <a:ea typeface="HGPｺﾞｼｯｸE" pitchFamily="50" charset="-128"/>
                        </a:rPr>
                        <a:t>・鉛直</a:t>
                      </a:r>
                      <a:r>
                        <a:rPr kumimoji="1" lang="en-US" altLang="ja-JP" sz="2000" b="0" dirty="0" smtClean="0">
                          <a:solidFill>
                            <a:schemeClr val="tx1"/>
                          </a:solidFill>
                          <a:latin typeface="HGPｺﾞｼｯｸE" pitchFamily="50" charset="-128"/>
                          <a:ea typeface="HGPｺﾞｼｯｸE" pitchFamily="50" charset="-128"/>
                        </a:rPr>
                        <a:t>1.5km</a:t>
                      </a:r>
                      <a:endParaRPr kumimoji="1" lang="ja-JP" altLang="en-US" sz="2000" b="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246688">
                <a:tc>
                  <a:txBody>
                    <a:bodyPr/>
                    <a:lstStyle/>
                    <a:p>
                      <a:r>
                        <a:rPr kumimoji="1" lang="ja-JP" altLang="en-US" sz="2000" dirty="0" smtClean="0">
                          <a:solidFill>
                            <a:schemeClr val="tx1"/>
                          </a:solidFill>
                          <a:latin typeface="HGPｺﾞｼｯｸE" pitchFamily="50" charset="-128"/>
                          <a:ea typeface="HGPｺﾞｼｯｸE" pitchFamily="50" charset="-128"/>
                        </a:rPr>
                        <a:t>水平解像度</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kumimoji="1" lang="en-US" altLang="ja-JP" sz="2000" dirty="0" smtClean="0">
                          <a:solidFill>
                            <a:schemeClr val="tx1"/>
                          </a:solidFill>
                          <a:latin typeface="HGPｺﾞｼｯｸE" pitchFamily="50" charset="-128"/>
                          <a:ea typeface="HGPｺﾞｼｯｸE" pitchFamily="50" charset="-128"/>
                        </a:rPr>
                        <a:t>10m</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505786">
                <a:tc>
                  <a:txBody>
                    <a:bodyPr/>
                    <a:lstStyle/>
                    <a:p>
                      <a:r>
                        <a:rPr kumimoji="1" lang="ja-JP" altLang="en-US" sz="2000" dirty="0" smtClean="0">
                          <a:solidFill>
                            <a:schemeClr val="tx1"/>
                          </a:solidFill>
                          <a:latin typeface="HGPｺﾞｼｯｸE" pitchFamily="50" charset="-128"/>
                          <a:ea typeface="HGPｺﾞｼｯｸE" pitchFamily="50" charset="-128"/>
                        </a:rPr>
                        <a:t>鉛直解像度</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kumimoji="1" lang="ja-JP" altLang="en-US" sz="2000" dirty="0" smtClean="0">
                          <a:solidFill>
                            <a:schemeClr val="tx1"/>
                          </a:solidFill>
                          <a:latin typeface="HGPｺﾞｼｯｸE" pitchFamily="50" charset="-128"/>
                          <a:ea typeface="HGPｺﾞｼｯｸE" pitchFamily="50" charset="-128"/>
                        </a:rPr>
                        <a:t>下層</a:t>
                      </a:r>
                      <a:r>
                        <a:rPr kumimoji="1" lang="en-US" altLang="ja-JP" sz="2000" dirty="0" smtClean="0">
                          <a:solidFill>
                            <a:schemeClr val="tx1"/>
                          </a:solidFill>
                          <a:latin typeface="HGPｺﾞｼｯｸE" pitchFamily="50" charset="-128"/>
                          <a:ea typeface="HGPｺﾞｼｯｸE" pitchFamily="50" charset="-128"/>
                        </a:rPr>
                        <a:t>10m</a:t>
                      </a:r>
                      <a:r>
                        <a:rPr kumimoji="1" lang="ja-JP" altLang="en-US" sz="2000" dirty="0" smtClean="0">
                          <a:solidFill>
                            <a:schemeClr val="tx1"/>
                          </a:solidFill>
                          <a:latin typeface="HGPｺﾞｼｯｸE" pitchFamily="50" charset="-128"/>
                          <a:ea typeface="HGPｺﾞｼｯｸE" pitchFamily="50" charset="-128"/>
                        </a:rPr>
                        <a:t>で上層は粗い</a:t>
                      </a:r>
                      <a:endParaRPr kumimoji="1" lang="en-US" altLang="ja-JP" sz="2000" dirty="0" smtClean="0">
                        <a:solidFill>
                          <a:schemeClr val="tx1"/>
                        </a:solidFill>
                        <a:latin typeface="HGPｺﾞｼｯｸE" pitchFamily="50" charset="-128"/>
                        <a:ea typeface="HGPｺﾞｼｯｸE" pitchFamily="50" charset="-128"/>
                      </a:endParaRPr>
                    </a:p>
                    <a:p>
                      <a:r>
                        <a:rPr kumimoji="1" lang="en-US" altLang="ja-JP" sz="2000" dirty="0" smtClean="0">
                          <a:solidFill>
                            <a:schemeClr val="tx1"/>
                          </a:solidFill>
                          <a:latin typeface="HGPｺﾞｼｯｸE" pitchFamily="50" charset="-128"/>
                          <a:ea typeface="HGPｺﾞｼｯｸE" pitchFamily="50" charset="-128"/>
                        </a:rPr>
                        <a:t>Stretch grid</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519126">
                <a:tc>
                  <a:txBody>
                    <a:bodyPr/>
                    <a:lstStyle/>
                    <a:p>
                      <a:r>
                        <a:rPr lang="ja-JP" altLang="en-US" sz="2000" dirty="0" smtClean="0">
                          <a:latin typeface="HGPｺﾞｼｯｸE" pitchFamily="50" charset="-128"/>
                          <a:ea typeface="HGPｺﾞｼｯｸE" pitchFamily="50" charset="-128"/>
                        </a:rPr>
                        <a:t>境界条件</a:t>
                      </a:r>
                      <a:endParaRPr lang="ja-JP" altLang="en-US" sz="2000" dirty="0">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lang="ja-JP" altLang="en-US" sz="2000" dirty="0" smtClean="0">
                          <a:latin typeface="HGPｺﾞｼｯｸE" pitchFamily="50" charset="-128"/>
                          <a:ea typeface="HGPｺﾞｼｯｸE" pitchFamily="50" charset="-128"/>
                        </a:rPr>
                        <a:t>水平：周期境界</a:t>
                      </a:r>
                      <a:endParaRPr lang="en-US" altLang="ja-JP" sz="2000" dirty="0" smtClean="0">
                        <a:latin typeface="HGPｺﾞｼｯｸE" pitchFamily="50" charset="-128"/>
                        <a:ea typeface="HGPｺﾞｼｯｸE" pitchFamily="50" charset="-128"/>
                      </a:endParaRPr>
                    </a:p>
                    <a:p>
                      <a:r>
                        <a:rPr lang="ja-JP" altLang="en-US" sz="2000" dirty="0" smtClean="0">
                          <a:latin typeface="HGPｺﾞｼｯｸE" pitchFamily="50" charset="-128"/>
                          <a:ea typeface="HGPｺﾞｼｯｸE" pitchFamily="50" charset="-128"/>
                        </a:rPr>
                        <a:t>下端：バルク法</a:t>
                      </a:r>
                      <a:r>
                        <a:rPr lang="en-US" altLang="ja-JP" sz="2000" dirty="0" smtClean="0">
                          <a:latin typeface="HGPｺﾞｼｯｸE" pitchFamily="50" charset="-128"/>
                          <a:ea typeface="HGPｺﾞｼｯｸE" pitchFamily="50" charset="-128"/>
                        </a:rPr>
                        <a:t>(</a:t>
                      </a:r>
                      <a:r>
                        <a:rPr lang="ja-JP" altLang="en-US" sz="2000" dirty="0" smtClean="0">
                          <a:latin typeface="HGPｺﾞｼｯｸE" pitchFamily="50" charset="-128"/>
                          <a:ea typeface="HGPｺﾞｼｯｸE" pitchFamily="50" charset="-128"/>
                        </a:rPr>
                        <a:t>熱・運動量</a:t>
                      </a:r>
                      <a:r>
                        <a:rPr lang="en-US" altLang="ja-JP" sz="2000" dirty="0" smtClean="0">
                          <a:latin typeface="HGPｺﾞｼｯｸE" pitchFamily="50" charset="-128"/>
                          <a:ea typeface="HGPｺﾞｼｯｸE" pitchFamily="50" charset="-128"/>
                        </a:rPr>
                        <a:t>)</a:t>
                      </a:r>
                      <a:endParaRPr lang="ja-JP" altLang="en-US" sz="2000" dirty="0">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214298">
                <a:tc>
                  <a:txBody>
                    <a:bodyPr/>
                    <a:lstStyle/>
                    <a:p>
                      <a:r>
                        <a:rPr kumimoji="1" lang="ja-JP" altLang="en-US" sz="2000" dirty="0" smtClean="0">
                          <a:solidFill>
                            <a:schemeClr val="tx1"/>
                          </a:solidFill>
                          <a:latin typeface="HGPｺﾞｼｯｸE" pitchFamily="50" charset="-128"/>
                          <a:ea typeface="HGPｺﾞｼｯｸE" pitchFamily="50" charset="-128"/>
                        </a:rPr>
                        <a:t>地表面温度</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kumimoji="1" lang="en-US" altLang="ja-JP" sz="2000" dirty="0" smtClean="0">
                          <a:solidFill>
                            <a:schemeClr val="tx1"/>
                          </a:solidFill>
                          <a:latin typeface="HGPｺﾞｼｯｸE" pitchFamily="50" charset="-128"/>
                          <a:ea typeface="HGPｺﾞｼｯｸE" pitchFamily="50" charset="-128"/>
                        </a:rPr>
                        <a:t>320K (Ryan 1972)</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532466">
                <a:tc>
                  <a:txBody>
                    <a:bodyPr/>
                    <a:lstStyle/>
                    <a:p>
                      <a:r>
                        <a:rPr kumimoji="1" lang="ja-JP" altLang="en-US" sz="2000" dirty="0" smtClean="0">
                          <a:solidFill>
                            <a:schemeClr val="tx1"/>
                          </a:solidFill>
                          <a:latin typeface="HGPｺﾞｼｯｸE" pitchFamily="50" charset="-128"/>
                          <a:ea typeface="HGPｺﾞｼｯｸE" pitchFamily="50" charset="-128"/>
                        </a:rPr>
                        <a:t>初期温位</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kumimoji="1" lang="ja-JP" altLang="en-US" sz="2000" dirty="0" smtClean="0">
                          <a:solidFill>
                            <a:schemeClr val="tx1"/>
                          </a:solidFill>
                          <a:latin typeface="HGPｺﾞｼｯｸE" pitchFamily="50" charset="-128"/>
                          <a:ea typeface="HGPｺﾞｼｯｸE" pitchFamily="50" charset="-128"/>
                        </a:rPr>
                        <a:t>高度</a:t>
                      </a:r>
                      <a:r>
                        <a:rPr kumimoji="1" lang="en-US" altLang="ja-JP" sz="2000" dirty="0" smtClean="0">
                          <a:solidFill>
                            <a:schemeClr val="tx1"/>
                          </a:solidFill>
                          <a:latin typeface="HGPｺﾞｼｯｸE" pitchFamily="50" charset="-128"/>
                          <a:ea typeface="HGPｺﾞｼｯｸE" pitchFamily="50" charset="-128"/>
                        </a:rPr>
                        <a:t>800m</a:t>
                      </a:r>
                      <a:r>
                        <a:rPr kumimoji="1" lang="ja-JP" altLang="en-US" sz="2000" dirty="0" smtClean="0">
                          <a:solidFill>
                            <a:schemeClr val="tx1"/>
                          </a:solidFill>
                          <a:latin typeface="HGPｺﾞｼｯｸE" pitchFamily="50" charset="-128"/>
                          <a:ea typeface="HGPｺﾞｼｯｸE" pitchFamily="50" charset="-128"/>
                        </a:rPr>
                        <a:t>まで</a:t>
                      </a:r>
                      <a:r>
                        <a:rPr kumimoji="1" lang="en-US" altLang="ja-JP" sz="2000" dirty="0" smtClean="0">
                          <a:solidFill>
                            <a:schemeClr val="tx1"/>
                          </a:solidFill>
                          <a:latin typeface="HGPｺﾞｼｯｸE" pitchFamily="50" charset="-128"/>
                          <a:ea typeface="HGPｺﾞｼｯｸE" pitchFamily="50" charset="-128"/>
                        </a:rPr>
                        <a:t>300K</a:t>
                      </a:r>
                    </a:p>
                    <a:p>
                      <a:r>
                        <a:rPr kumimoji="1" lang="ja-JP" altLang="en-US" sz="2000" dirty="0" smtClean="0">
                          <a:solidFill>
                            <a:schemeClr val="tx1"/>
                          </a:solidFill>
                          <a:latin typeface="HGPｺﾞｼｯｸE" pitchFamily="50" charset="-128"/>
                          <a:ea typeface="HGPｺﾞｼｯｸE" pitchFamily="50" charset="-128"/>
                        </a:rPr>
                        <a:t>以高</a:t>
                      </a:r>
                      <a:r>
                        <a:rPr kumimoji="1" lang="en-US" altLang="ja-JP" sz="2000" dirty="0" smtClean="0">
                          <a:solidFill>
                            <a:schemeClr val="tx1"/>
                          </a:solidFill>
                          <a:latin typeface="HGPｺﾞｼｯｸE" pitchFamily="50" charset="-128"/>
                          <a:ea typeface="HGPｺﾞｼｯｸE" pitchFamily="50" charset="-128"/>
                        </a:rPr>
                        <a:t>20K/km</a:t>
                      </a:r>
                      <a:r>
                        <a:rPr kumimoji="1" lang="ja-JP" altLang="en-US" sz="2000" dirty="0" smtClean="0">
                          <a:solidFill>
                            <a:schemeClr val="tx1"/>
                          </a:solidFill>
                          <a:latin typeface="HGPｺﾞｼｯｸE" pitchFamily="50" charset="-128"/>
                          <a:ea typeface="HGPｺﾞｼｯｸE" pitchFamily="50" charset="-128"/>
                        </a:rPr>
                        <a:t>で上昇</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247658">
                <a:tc>
                  <a:txBody>
                    <a:bodyPr/>
                    <a:lstStyle/>
                    <a:p>
                      <a:r>
                        <a:rPr kumimoji="1" lang="ja-JP" altLang="en-US" sz="2000" dirty="0" smtClean="0">
                          <a:solidFill>
                            <a:schemeClr val="tx1"/>
                          </a:solidFill>
                          <a:latin typeface="HGPｺﾞｼｯｸE" pitchFamily="50" charset="-128"/>
                          <a:ea typeface="HGPｺﾞｼｯｸE" pitchFamily="50" charset="-128"/>
                        </a:rPr>
                        <a:t>一般流 </a:t>
                      </a:r>
                      <a:r>
                        <a:rPr kumimoji="1" lang="en-US" altLang="ja-JP" sz="2000" dirty="0" smtClean="0">
                          <a:solidFill>
                            <a:schemeClr val="tx1"/>
                          </a:solidFill>
                          <a:latin typeface="HGPｺﾞｼｯｸE" pitchFamily="50" charset="-128"/>
                          <a:ea typeface="HGPｺﾞｼｯｸE" pitchFamily="50" charset="-128"/>
                        </a:rPr>
                        <a:t>U</a:t>
                      </a:r>
                      <a:r>
                        <a:rPr kumimoji="1" lang="en-US" altLang="ja-JP" sz="1400" dirty="0" smtClean="0">
                          <a:solidFill>
                            <a:schemeClr val="tx1"/>
                          </a:solidFill>
                          <a:latin typeface="HGPｺﾞｼｯｸE" pitchFamily="50" charset="-128"/>
                          <a:ea typeface="HGPｺﾞｼｯｸE" pitchFamily="50" charset="-128"/>
                        </a:rPr>
                        <a:t>0</a:t>
                      </a:r>
                      <a:endParaRPr kumimoji="1" lang="ja-JP" altLang="en-US" sz="14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kumimoji="1" lang="en-US" altLang="ja-JP" sz="2000" dirty="0" smtClean="0">
                          <a:solidFill>
                            <a:schemeClr val="tx1"/>
                          </a:solidFill>
                          <a:latin typeface="HGPｺﾞｼｯｸE" pitchFamily="50" charset="-128"/>
                          <a:ea typeface="HGPｺﾞｼｯｸE" pitchFamily="50" charset="-128"/>
                        </a:rPr>
                        <a:t>0;</a:t>
                      </a:r>
                      <a:r>
                        <a:rPr kumimoji="1" lang="en-US" altLang="ja-JP" sz="2000" baseline="0" dirty="0" smtClean="0">
                          <a:solidFill>
                            <a:schemeClr val="tx1"/>
                          </a:solidFill>
                          <a:latin typeface="HGPｺﾞｼｯｸE" pitchFamily="50" charset="-128"/>
                          <a:ea typeface="HGPｺﾞｼｯｸE" pitchFamily="50" charset="-128"/>
                        </a:rPr>
                        <a:t> 5; 10; 15 m/s</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280046">
                <a:tc>
                  <a:txBody>
                    <a:bodyPr/>
                    <a:lstStyle/>
                    <a:p>
                      <a:r>
                        <a:rPr kumimoji="1" lang="ja-JP" altLang="en-US" sz="2000" dirty="0" smtClean="0">
                          <a:solidFill>
                            <a:schemeClr val="tx1"/>
                          </a:solidFill>
                          <a:latin typeface="HGPｺﾞｼｯｸE" pitchFamily="50" charset="-128"/>
                          <a:ea typeface="HGPｺﾞｼｯｸE" pitchFamily="50" charset="-128"/>
                        </a:rPr>
                        <a:t>乱流モデル</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kumimoji="1" lang="en-US" altLang="ja-JP" sz="2000" dirty="0" err="1" smtClean="0">
                          <a:solidFill>
                            <a:schemeClr val="tx1"/>
                          </a:solidFill>
                          <a:latin typeface="HGPｺﾞｼｯｸE" pitchFamily="50" charset="-128"/>
                          <a:ea typeface="HGPｺﾞｼｯｸE" pitchFamily="50" charset="-128"/>
                        </a:rPr>
                        <a:t>Smagorinsky</a:t>
                      </a:r>
                      <a:r>
                        <a:rPr kumimoji="1" lang="en-US" altLang="ja-JP" sz="2000" dirty="0" smtClean="0">
                          <a:solidFill>
                            <a:schemeClr val="tx1"/>
                          </a:solidFill>
                          <a:latin typeface="HGPｺﾞｼｯｸE" pitchFamily="50" charset="-128"/>
                          <a:ea typeface="HGPｺﾞｼｯｸE" pitchFamily="50" charset="-128"/>
                        </a:rPr>
                        <a:t>-Lilly</a:t>
                      </a:r>
                      <a:r>
                        <a:rPr kumimoji="1" lang="ja-JP" altLang="en-US" sz="2000" dirty="0" smtClean="0">
                          <a:solidFill>
                            <a:schemeClr val="tx1"/>
                          </a:solidFill>
                          <a:latin typeface="HGPｺﾞｼｯｸE" pitchFamily="50" charset="-128"/>
                          <a:ea typeface="HGPｺﾞｼｯｸE" pitchFamily="50" charset="-128"/>
                        </a:rPr>
                        <a:t>モデル</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r h="273384">
                <a:tc>
                  <a:txBody>
                    <a:bodyPr/>
                    <a:lstStyle/>
                    <a:p>
                      <a:r>
                        <a:rPr kumimoji="1" lang="ja-JP" altLang="en-US" sz="2000" dirty="0" smtClean="0">
                          <a:solidFill>
                            <a:schemeClr val="tx1"/>
                          </a:solidFill>
                          <a:latin typeface="HGPｺﾞｼｯｸE" pitchFamily="50" charset="-128"/>
                          <a:ea typeface="HGPｺﾞｼｯｸE" pitchFamily="50" charset="-128"/>
                        </a:rPr>
                        <a:t>雲物理</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c>
                  <a:txBody>
                    <a:bodyPr/>
                    <a:lstStyle/>
                    <a:p>
                      <a:r>
                        <a:rPr kumimoji="1" lang="ja-JP" altLang="en-US" sz="2000" dirty="0" smtClean="0">
                          <a:solidFill>
                            <a:schemeClr val="tx1"/>
                          </a:solidFill>
                          <a:latin typeface="HGPｺﾞｼｯｸE" pitchFamily="50" charset="-128"/>
                          <a:ea typeface="HGPｺﾞｼｯｸE" pitchFamily="50" charset="-128"/>
                        </a:rPr>
                        <a:t>なし</a:t>
                      </a:r>
                      <a:endParaRPr kumimoji="1" lang="ja-JP" altLang="en-US" sz="2000" dirty="0">
                        <a:solidFill>
                          <a:schemeClr val="tx1"/>
                        </a:solidFill>
                        <a:latin typeface="HGPｺﾞｼｯｸE" pitchFamily="50" charset="-128"/>
                        <a:ea typeface="HGPｺﾞｼｯｸE" pitchFamily="50" charset="-128"/>
                      </a:endParaRPr>
                    </a:p>
                  </a:txBody>
                  <a:tcP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noFill/>
                  </a:tcPr>
                </a:tc>
              </a:tr>
            </a:tbl>
          </a:graphicData>
        </a:graphic>
      </p:graphicFrame>
      <p:sp>
        <p:nvSpPr>
          <p:cNvPr id="16" name="Line 2"/>
          <p:cNvSpPr>
            <a:spLocks noChangeShapeType="1"/>
          </p:cNvSpPr>
          <p:nvPr/>
        </p:nvSpPr>
        <p:spPr bwMode="auto">
          <a:xfrm>
            <a:off x="1428731" y="1003247"/>
            <a:ext cx="45719" cy="2141571"/>
          </a:xfrm>
          <a:prstGeom prst="line">
            <a:avLst/>
          </a:prstGeom>
          <a:noFill/>
          <a:ln w="9360">
            <a:solidFill>
              <a:srgbClr val="4A7EBB"/>
            </a:solidFill>
            <a:prstDash val="lgDash"/>
            <a:miter lim="800000"/>
            <a:headEnd/>
            <a:tailEnd/>
          </a:ln>
        </p:spPr>
        <p:txBody>
          <a:bodyPr/>
          <a:lstStyle/>
          <a:p>
            <a:endParaRPr lang="ja-JP" altLang="en-US"/>
          </a:p>
        </p:txBody>
      </p:sp>
      <p:sp>
        <p:nvSpPr>
          <p:cNvPr id="18" name="Line 4"/>
          <p:cNvSpPr>
            <a:spLocks noChangeShapeType="1"/>
          </p:cNvSpPr>
          <p:nvPr/>
        </p:nvSpPr>
        <p:spPr bwMode="auto">
          <a:xfrm>
            <a:off x="1600203" y="2992404"/>
            <a:ext cx="1657351" cy="1588"/>
          </a:xfrm>
          <a:prstGeom prst="line">
            <a:avLst/>
          </a:prstGeom>
          <a:noFill/>
          <a:ln w="9360">
            <a:solidFill>
              <a:srgbClr val="4A7EBB"/>
            </a:solidFill>
            <a:prstDash val="lgDash"/>
            <a:miter lim="800000"/>
            <a:headEnd/>
            <a:tailEnd/>
          </a:ln>
        </p:spPr>
        <p:txBody>
          <a:bodyPr/>
          <a:lstStyle/>
          <a:p>
            <a:endParaRPr lang="ja-JP" altLang="en-US"/>
          </a:p>
        </p:txBody>
      </p:sp>
      <p:sp>
        <p:nvSpPr>
          <p:cNvPr id="19" name="AutoShape 5"/>
          <p:cNvSpPr>
            <a:spLocks noChangeArrowheads="1"/>
          </p:cNvSpPr>
          <p:nvPr/>
        </p:nvSpPr>
        <p:spPr bwMode="auto">
          <a:xfrm>
            <a:off x="428597" y="3001942"/>
            <a:ext cx="3357587" cy="674675"/>
          </a:xfrm>
          <a:prstGeom prst="parallelogram">
            <a:avLst>
              <a:gd name="adj" fmla="val 152233"/>
            </a:avLst>
          </a:prstGeom>
          <a:solidFill>
            <a:srgbClr val="FF0000"/>
          </a:solidFill>
          <a:ln w="25560">
            <a:solidFill>
              <a:srgbClr val="385D8A"/>
            </a:solidFill>
            <a:miter lim="800000"/>
            <a:headEnd/>
            <a:tailEnd/>
          </a:ln>
        </p:spPr>
        <p:txBody>
          <a:bodyPr wrap="none" anchor="ctr"/>
          <a:lstStyle/>
          <a:p>
            <a:endParaRPr lang="ja-JP" altLang="en-US"/>
          </a:p>
        </p:txBody>
      </p:sp>
      <p:pic>
        <p:nvPicPr>
          <p:cNvPr id="20" name="Picture 6"/>
          <p:cNvPicPr>
            <a:picLocks noChangeAspect="1" noChangeArrowheads="1"/>
          </p:cNvPicPr>
          <p:nvPr/>
        </p:nvPicPr>
        <p:blipFill>
          <a:blip r:embed="rId3" cstate="print"/>
          <a:srcRect/>
          <a:stretch>
            <a:fillRect/>
          </a:stretch>
        </p:blipFill>
        <p:spPr bwMode="auto">
          <a:xfrm>
            <a:off x="357159" y="1000108"/>
            <a:ext cx="3429024" cy="2716212"/>
          </a:xfrm>
          <a:prstGeom prst="rect">
            <a:avLst/>
          </a:prstGeom>
          <a:noFill/>
          <a:ln w="9525">
            <a:noFill/>
            <a:round/>
            <a:headEnd/>
            <a:tailEnd/>
          </a:ln>
        </p:spPr>
      </p:pic>
      <p:sp>
        <p:nvSpPr>
          <p:cNvPr id="21" name="Text Box 7"/>
          <p:cNvSpPr txBox="1">
            <a:spLocks noChangeArrowheads="1"/>
          </p:cNvSpPr>
          <p:nvPr/>
        </p:nvSpPr>
        <p:spPr bwMode="auto">
          <a:xfrm>
            <a:off x="1385889" y="3676617"/>
            <a:ext cx="838200" cy="402291"/>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000" b="1" dirty="0" smtClean="0">
                <a:solidFill>
                  <a:srgbClr val="000000"/>
                </a:solidFill>
                <a:latin typeface="Calibri" pitchFamily="32" charset="0"/>
              </a:rPr>
              <a:t>2km</a:t>
            </a:r>
            <a:endParaRPr lang="en-US" altLang="ja-JP" sz="2000" b="1" dirty="0">
              <a:solidFill>
                <a:srgbClr val="000000"/>
              </a:solidFill>
              <a:latin typeface="Calibri" pitchFamily="32" charset="0"/>
            </a:endParaRPr>
          </a:p>
        </p:txBody>
      </p:sp>
      <p:sp>
        <p:nvSpPr>
          <p:cNvPr id="22" name="Text Box 8"/>
          <p:cNvSpPr txBox="1">
            <a:spLocks noChangeArrowheads="1"/>
          </p:cNvSpPr>
          <p:nvPr/>
        </p:nvSpPr>
        <p:spPr bwMode="auto">
          <a:xfrm rot="19369604">
            <a:off x="3081184" y="3067483"/>
            <a:ext cx="1000125" cy="402291"/>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000" b="1" dirty="0" smtClean="0">
                <a:solidFill>
                  <a:srgbClr val="000000"/>
                </a:solidFill>
                <a:latin typeface="Calibri" pitchFamily="32" charset="0"/>
              </a:rPr>
              <a:t>2km</a:t>
            </a:r>
            <a:endParaRPr lang="en-US" altLang="ja-JP" sz="2000" b="1" dirty="0">
              <a:solidFill>
                <a:srgbClr val="000000"/>
              </a:solidFill>
              <a:latin typeface="Calibri" pitchFamily="32" charset="0"/>
            </a:endParaRPr>
          </a:p>
        </p:txBody>
      </p:sp>
      <p:sp>
        <p:nvSpPr>
          <p:cNvPr id="23" name="Text Box 9"/>
          <p:cNvSpPr txBox="1">
            <a:spLocks noChangeArrowheads="1"/>
          </p:cNvSpPr>
          <p:nvPr/>
        </p:nvSpPr>
        <p:spPr bwMode="auto">
          <a:xfrm rot="-5400000">
            <a:off x="-586613" y="2118144"/>
            <a:ext cx="1571625" cy="402291"/>
          </a:xfrm>
          <a:prstGeom prst="rect">
            <a:avLst/>
          </a:prstGeom>
          <a:noFill/>
          <a:ln w="9525">
            <a:noFill/>
            <a:round/>
            <a:headEnd/>
            <a:tailEnd/>
          </a:ln>
        </p:spPr>
        <p:txBody>
          <a:bodyPr lIns="90000" tIns="46800" rIns="90000" bIns="46800">
            <a:spAutoFit/>
          </a:bodyPr>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000" b="1" dirty="0">
                <a:solidFill>
                  <a:srgbClr val="000000"/>
                </a:solidFill>
                <a:latin typeface="Calibri" pitchFamily="32" charset="0"/>
              </a:rPr>
              <a:t>1.5km</a:t>
            </a:r>
          </a:p>
        </p:txBody>
      </p:sp>
      <p:sp>
        <p:nvSpPr>
          <p:cNvPr id="12" name="テキスト ボックス 11"/>
          <p:cNvSpPr txBox="1"/>
          <p:nvPr/>
        </p:nvSpPr>
        <p:spPr>
          <a:xfrm>
            <a:off x="-32" y="6478809"/>
            <a:ext cx="5143536" cy="400110"/>
          </a:xfrm>
          <a:prstGeom prst="rect">
            <a:avLst/>
          </a:prstGeom>
          <a:noFill/>
        </p:spPr>
        <p:txBody>
          <a:bodyPr wrap="square" rtlCol="0">
            <a:spAutoFit/>
          </a:bodyPr>
          <a:lstStyle/>
          <a:p>
            <a:r>
              <a:rPr kumimoji="1" lang="ja-JP" altLang="en-US" sz="2000" dirty="0" smtClean="0">
                <a:latin typeface="HGPｺﾞｼｯｸE" pitchFamily="50" charset="-128"/>
                <a:ea typeface="HGPｺﾞｼｯｸE" pitchFamily="50" charset="-128"/>
              </a:rPr>
              <a:t>図：　</a:t>
            </a:r>
            <a:r>
              <a:rPr kumimoji="1" lang="en-US" altLang="ja-JP" sz="2000" dirty="0" smtClean="0">
                <a:latin typeface="HGPｺﾞｼｯｸE" pitchFamily="50" charset="-128"/>
                <a:ea typeface="HGPｺﾞｼｯｸE" pitchFamily="50" charset="-128"/>
              </a:rPr>
              <a:t>t=3600s</a:t>
            </a:r>
            <a:r>
              <a:rPr kumimoji="1" lang="ja-JP" altLang="en-US" sz="2000" dirty="0" smtClean="0">
                <a:latin typeface="HGPｺﾞｼｯｸE" pitchFamily="50" charset="-128"/>
                <a:ea typeface="HGPｺﾞｼｯｸE" pitchFamily="50" charset="-128"/>
              </a:rPr>
              <a:t>における温位の鉛直分布</a:t>
            </a:r>
            <a:endParaRPr kumimoji="1" lang="ja-JP" altLang="en-US" sz="2000" dirty="0">
              <a:latin typeface="HGPｺﾞｼｯｸE" pitchFamily="50" charset="-128"/>
              <a:ea typeface="HGPｺﾞｼｯｸE" pitchFamily="50" charset="-128"/>
            </a:endParaRPr>
          </a:p>
        </p:txBody>
      </p:sp>
      <p:sp>
        <p:nvSpPr>
          <p:cNvPr id="13" name="タイトル 12"/>
          <p:cNvSpPr>
            <a:spLocks noGrp="1"/>
          </p:cNvSpPr>
          <p:nvPr>
            <p:ph type="title"/>
          </p:nvPr>
        </p:nvSpPr>
        <p:spPr/>
        <p:txBody>
          <a:bodyPr/>
          <a:lstStyle/>
          <a:p>
            <a:r>
              <a:rPr kumimoji="1" lang="ja-JP" altLang="en-US" dirty="0" smtClean="0"/>
              <a:t>実験</a:t>
            </a:r>
            <a:r>
              <a:rPr kumimoji="1" lang="en-US" altLang="ja-JP" dirty="0" smtClean="0"/>
              <a:t>2</a:t>
            </a:r>
            <a:endParaRPr kumimoji="1" lang="ja-JP"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平均プロファイル</a:t>
            </a:r>
            <a:endParaRPr kumimoji="1" lang="ja-JP" altLang="en-US" dirty="0"/>
          </a:p>
        </p:txBody>
      </p:sp>
      <p:sp>
        <p:nvSpPr>
          <p:cNvPr id="4" name="フッター プレースホルダ 3"/>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pic>
        <p:nvPicPr>
          <p:cNvPr id="6" name="図 5" descr="bulk-profile.png"/>
          <p:cNvPicPr>
            <a:picLocks noChangeAspect="1"/>
          </p:cNvPicPr>
          <p:nvPr/>
        </p:nvPicPr>
        <p:blipFill>
          <a:blip r:embed="rId2" cstate="print"/>
          <a:stretch>
            <a:fillRect/>
          </a:stretch>
        </p:blipFill>
        <p:spPr>
          <a:xfrm>
            <a:off x="755576" y="692696"/>
            <a:ext cx="7640912" cy="5831917"/>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kumimoji="1" lang="ja-JP" altLang="en-US" dirty="0" smtClean="0"/>
              <a:t>一般風の違いによる対流構造の変化</a:t>
            </a:r>
            <a:endParaRPr kumimoji="1" lang="ja-JP" altLang="en-US" dirty="0"/>
          </a:p>
        </p:txBody>
      </p:sp>
      <p:sp>
        <p:nvSpPr>
          <p:cNvPr id="4" name="フッター プレースホルダ 3"/>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grpSp>
        <p:nvGrpSpPr>
          <p:cNvPr id="12" name="グループ化 11"/>
          <p:cNvGrpSpPr/>
          <p:nvPr/>
        </p:nvGrpSpPr>
        <p:grpSpPr>
          <a:xfrm>
            <a:off x="1907704" y="764704"/>
            <a:ext cx="6768752" cy="6093296"/>
            <a:chOff x="827584" y="764704"/>
            <a:chExt cx="6768752" cy="6093296"/>
          </a:xfrm>
        </p:grpSpPr>
        <p:sp>
          <p:nvSpPr>
            <p:cNvPr id="11" name="正方形/長方形 10"/>
            <p:cNvSpPr/>
            <p:nvPr/>
          </p:nvSpPr>
          <p:spPr>
            <a:xfrm>
              <a:off x="827584" y="764704"/>
              <a:ext cx="6768752" cy="6093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 name="グループ化 9"/>
            <p:cNvGrpSpPr/>
            <p:nvPr/>
          </p:nvGrpSpPr>
          <p:grpSpPr>
            <a:xfrm>
              <a:off x="964542" y="836711"/>
              <a:ext cx="6559786" cy="5832648"/>
              <a:chOff x="964542" y="836711"/>
              <a:chExt cx="6559786" cy="5832648"/>
            </a:xfrm>
          </p:grpSpPr>
          <p:pic>
            <p:nvPicPr>
              <p:cNvPr id="6" name="図 5" descr="zeta_wind100.png"/>
              <p:cNvPicPr>
                <a:picLocks noChangeAspect="1"/>
              </p:cNvPicPr>
              <p:nvPr/>
            </p:nvPicPr>
            <p:blipFill>
              <a:blip r:embed="rId2" cstate="print"/>
              <a:stretch>
                <a:fillRect/>
              </a:stretch>
            </p:blipFill>
            <p:spPr>
              <a:xfrm>
                <a:off x="971599" y="856152"/>
                <a:ext cx="3176291" cy="2860880"/>
              </a:xfrm>
              <a:prstGeom prst="rect">
                <a:avLst/>
              </a:prstGeom>
            </p:spPr>
          </p:pic>
          <p:pic>
            <p:nvPicPr>
              <p:cNvPr id="7" name="図 6" descr="zeta_wind105.png"/>
              <p:cNvPicPr>
                <a:picLocks noChangeAspect="1"/>
              </p:cNvPicPr>
              <p:nvPr/>
            </p:nvPicPr>
            <p:blipFill>
              <a:blip r:embed="rId3" cstate="print"/>
              <a:stretch>
                <a:fillRect/>
              </a:stretch>
            </p:blipFill>
            <p:spPr>
              <a:xfrm>
                <a:off x="4254445" y="836711"/>
                <a:ext cx="3269883" cy="2945177"/>
              </a:xfrm>
              <a:prstGeom prst="rect">
                <a:avLst/>
              </a:prstGeom>
            </p:spPr>
          </p:pic>
          <p:pic>
            <p:nvPicPr>
              <p:cNvPr id="8" name="図 7" descr="zeta_wind110.png"/>
              <p:cNvPicPr>
                <a:picLocks noChangeAspect="1"/>
              </p:cNvPicPr>
              <p:nvPr/>
            </p:nvPicPr>
            <p:blipFill>
              <a:blip r:embed="rId4" cstate="print"/>
              <a:stretch>
                <a:fillRect/>
              </a:stretch>
            </p:blipFill>
            <p:spPr>
              <a:xfrm>
                <a:off x="964542" y="3717032"/>
                <a:ext cx="3247418" cy="2924944"/>
              </a:xfrm>
              <a:prstGeom prst="rect">
                <a:avLst/>
              </a:prstGeom>
            </p:spPr>
          </p:pic>
          <p:pic>
            <p:nvPicPr>
              <p:cNvPr id="9" name="図 8" descr="zeta_wind115.png"/>
              <p:cNvPicPr>
                <a:picLocks noChangeAspect="1"/>
              </p:cNvPicPr>
              <p:nvPr/>
            </p:nvPicPr>
            <p:blipFill>
              <a:blip r:embed="rId5" cstate="print"/>
              <a:stretch>
                <a:fillRect/>
              </a:stretch>
            </p:blipFill>
            <p:spPr>
              <a:xfrm>
                <a:off x="4283968" y="3750772"/>
                <a:ext cx="3240360" cy="2918587"/>
              </a:xfrm>
              <a:prstGeom prst="rect">
                <a:avLst/>
              </a:prstGeom>
            </p:spPr>
          </p:pic>
        </p:grpSp>
      </p:grpSp>
      <p:sp>
        <p:nvSpPr>
          <p:cNvPr id="13" name="テキスト ボックス 12"/>
          <p:cNvSpPr txBox="1"/>
          <p:nvPr/>
        </p:nvSpPr>
        <p:spPr>
          <a:xfrm>
            <a:off x="0" y="2132856"/>
            <a:ext cx="1835696" cy="1200329"/>
          </a:xfrm>
          <a:prstGeom prst="rect">
            <a:avLst/>
          </a:prstGeom>
          <a:noFill/>
        </p:spPr>
        <p:txBody>
          <a:bodyPr wrap="square" rtlCol="0">
            <a:spAutoFit/>
          </a:bodyPr>
          <a:lstStyle/>
          <a:p>
            <a:r>
              <a:rPr kumimoji="1" lang="ja-JP" altLang="en-US" dirty="0" smtClean="0"/>
              <a:t>高度</a:t>
            </a:r>
            <a:r>
              <a:rPr kumimoji="1" lang="en-US" altLang="ja-JP" dirty="0" smtClean="0"/>
              <a:t>50 m</a:t>
            </a:r>
            <a:r>
              <a:rPr kumimoji="1" lang="ja-JP" altLang="en-US" dirty="0" err="1" smtClean="0"/>
              <a:t>での</a:t>
            </a:r>
            <a:r>
              <a:rPr kumimoji="1" lang="ja-JP" altLang="en-US" dirty="0" smtClean="0"/>
              <a:t>鉛直速度（カラー）および渦度の鉛直成分（実線）</a:t>
            </a:r>
            <a:endParaRPr kumimoji="1" lang="ja-JP" altLang="en-US" dirty="0"/>
          </a:p>
        </p:txBody>
      </p:sp>
      <p:sp>
        <p:nvSpPr>
          <p:cNvPr id="14" name="テキスト ボックス 13"/>
          <p:cNvSpPr txBox="1"/>
          <p:nvPr/>
        </p:nvSpPr>
        <p:spPr>
          <a:xfrm>
            <a:off x="2699792" y="692696"/>
            <a:ext cx="792088" cy="369332"/>
          </a:xfrm>
          <a:prstGeom prst="rect">
            <a:avLst/>
          </a:prstGeom>
          <a:noFill/>
        </p:spPr>
        <p:txBody>
          <a:bodyPr wrap="square" rtlCol="0">
            <a:spAutoFit/>
          </a:bodyPr>
          <a:lstStyle/>
          <a:p>
            <a:r>
              <a:rPr kumimoji="1" lang="en-US" altLang="ja-JP" dirty="0" smtClean="0"/>
              <a:t>U</a:t>
            </a:r>
            <a:r>
              <a:rPr kumimoji="1" lang="en-US" altLang="ja-JP" baseline="-25000" dirty="0" smtClean="0"/>
              <a:t>0</a:t>
            </a:r>
            <a:r>
              <a:rPr kumimoji="1" lang="en-US" altLang="ja-JP" dirty="0" smtClean="0"/>
              <a:t>=0</a:t>
            </a:r>
            <a:endParaRPr kumimoji="1" lang="ja-JP" altLang="en-US" dirty="0"/>
          </a:p>
        </p:txBody>
      </p:sp>
      <p:sp>
        <p:nvSpPr>
          <p:cNvPr id="15" name="テキスト ボックス 14"/>
          <p:cNvSpPr txBox="1"/>
          <p:nvPr/>
        </p:nvSpPr>
        <p:spPr>
          <a:xfrm>
            <a:off x="6084168" y="692696"/>
            <a:ext cx="792088" cy="369332"/>
          </a:xfrm>
          <a:prstGeom prst="rect">
            <a:avLst/>
          </a:prstGeom>
          <a:noFill/>
        </p:spPr>
        <p:txBody>
          <a:bodyPr wrap="square" rtlCol="0">
            <a:spAutoFit/>
          </a:bodyPr>
          <a:lstStyle/>
          <a:p>
            <a:r>
              <a:rPr kumimoji="1" lang="en-US" altLang="ja-JP" dirty="0" smtClean="0"/>
              <a:t>U</a:t>
            </a:r>
            <a:r>
              <a:rPr kumimoji="1" lang="en-US" altLang="ja-JP" baseline="-25000" dirty="0" smtClean="0"/>
              <a:t>0</a:t>
            </a:r>
            <a:r>
              <a:rPr kumimoji="1" lang="en-US" altLang="ja-JP" dirty="0" smtClean="0"/>
              <a:t>=5</a:t>
            </a:r>
            <a:endParaRPr kumimoji="1" lang="ja-JP" altLang="en-US" dirty="0"/>
          </a:p>
        </p:txBody>
      </p:sp>
      <p:sp>
        <p:nvSpPr>
          <p:cNvPr id="16" name="テキスト ボックス 15"/>
          <p:cNvSpPr txBox="1"/>
          <p:nvPr/>
        </p:nvSpPr>
        <p:spPr>
          <a:xfrm>
            <a:off x="2699792" y="3573016"/>
            <a:ext cx="792088" cy="369332"/>
          </a:xfrm>
          <a:prstGeom prst="rect">
            <a:avLst/>
          </a:prstGeom>
          <a:noFill/>
        </p:spPr>
        <p:txBody>
          <a:bodyPr wrap="square" rtlCol="0">
            <a:spAutoFit/>
          </a:bodyPr>
          <a:lstStyle/>
          <a:p>
            <a:r>
              <a:rPr kumimoji="1" lang="en-US" altLang="ja-JP" dirty="0" smtClean="0"/>
              <a:t>U</a:t>
            </a:r>
            <a:r>
              <a:rPr kumimoji="1" lang="en-US" altLang="ja-JP" baseline="-25000" dirty="0" smtClean="0"/>
              <a:t>0</a:t>
            </a:r>
            <a:r>
              <a:rPr kumimoji="1" lang="en-US" altLang="ja-JP" dirty="0" smtClean="0"/>
              <a:t>=10</a:t>
            </a:r>
            <a:endParaRPr kumimoji="1" lang="ja-JP" altLang="en-US" dirty="0"/>
          </a:p>
        </p:txBody>
      </p:sp>
      <p:sp>
        <p:nvSpPr>
          <p:cNvPr id="17" name="テキスト ボックス 16"/>
          <p:cNvSpPr txBox="1"/>
          <p:nvPr/>
        </p:nvSpPr>
        <p:spPr>
          <a:xfrm>
            <a:off x="6012160" y="3573016"/>
            <a:ext cx="792088" cy="369332"/>
          </a:xfrm>
          <a:prstGeom prst="rect">
            <a:avLst/>
          </a:prstGeom>
          <a:noFill/>
        </p:spPr>
        <p:txBody>
          <a:bodyPr wrap="square" rtlCol="0">
            <a:spAutoFit/>
          </a:bodyPr>
          <a:lstStyle/>
          <a:p>
            <a:r>
              <a:rPr kumimoji="1" lang="en-US" altLang="ja-JP" dirty="0" smtClean="0"/>
              <a:t>U</a:t>
            </a:r>
            <a:r>
              <a:rPr kumimoji="1" lang="en-US" altLang="ja-JP" baseline="-25000" dirty="0" smtClean="0"/>
              <a:t>0</a:t>
            </a:r>
            <a:r>
              <a:rPr kumimoji="1" lang="en-US" altLang="ja-JP" dirty="0" smtClean="0"/>
              <a:t>=15</a:t>
            </a:r>
            <a:endParaRPr kumimoji="1" lang="ja-JP"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
          <p:cNvPicPr>
            <a:picLocks noChangeAspect="1" noChangeArrowheads="1"/>
          </p:cNvPicPr>
          <p:nvPr/>
        </p:nvPicPr>
        <p:blipFill>
          <a:blip r:embed="rId3" cstate="print"/>
          <a:srcRect/>
          <a:stretch>
            <a:fillRect/>
          </a:stretch>
        </p:blipFill>
        <p:spPr bwMode="auto">
          <a:xfrm>
            <a:off x="4875041" y="2204864"/>
            <a:ext cx="4161455" cy="2846834"/>
          </a:xfrm>
          <a:prstGeom prst="rect">
            <a:avLst/>
          </a:prstGeom>
          <a:noFill/>
          <a:ln w="9525">
            <a:noFill/>
            <a:round/>
            <a:headEnd/>
            <a:tailEnd/>
          </a:ln>
          <a:effectLst/>
        </p:spPr>
      </p:pic>
      <p:pic>
        <p:nvPicPr>
          <p:cNvPr id="13" name="図 12" descr="bulk-maxpvor.png"/>
          <p:cNvPicPr>
            <a:picLocks noChangeAspect="1"/>
          </p:cNvPicPr>
          <p:nvPr/>
        </p:nvPicPr>
        <p:blipFill>
          <a:blip r:embed="rId4" cstate="print"/>
          <a:stretch>
            <a:fillRect/>
          </a:stretch>
        </p:blipFill>
        <p:spPr>
          <a:xfrm>
            <a:off x="323528" y="836712"/>
            <a:ext cx="3906339" cy="5623536"/>
          </a:xfrm>
          <a:prstGeom prst="rect">
            <a:avLst/>
          </a:prstGeom>
        </p:spPr>
      </p:pic>
      <p:sp>
        <p:nvSpPr>
          <p:cNvPr id="14" name="テキスト ボックス 13"/>
          <p:cNvSpPr txBox="1"/>
          <p:nvPr/>
        </p:nvSpPr>
        <p:spPr>
          <a:xfrm>
            <a:off x="6300192" y="5085184"/>
            <a:ext cx="1872208" cy="369332"/>
          </a:xfrm>
          <a:prstGeom prst="rect">
            <a:avLst/>
          </a:prstGeom>
          <a:noFill/>
        </p:spPr>
        <p:txBody>
          <a:bodyPr wrap="square" rtlCol="0">
            <a:spAutoFit/>
          </a:bodyPr>
          <a:lstStyle/>
          <a:p>
            <a:pPr algn="ctr"/>
            <a:r>
              <a:rPr kumimoji="1" lang="en-US" altLang="ja-JP" dirty="0" smtClean="0"/>
              <a:t>(</a:t>
            </a:r>
            <a:r>
              <a:rPr kumimoji="1" lang="en-US" altLang="ja-JP" dirty="0" err="1" smtClean="0"/>
              <a:t>Toigo</a:t>
            </a:r>
            <a:r>
              <a:rPr kumimoji="1" lang="en-US" altLang="ja-JP" dirty="0" smtClean="0"/>
              <a:t> et al. 2003)</a:t>
            </a:r>
            <a:endParaRPr kumimoji="1" lang="ja-JP" altLang="en-US" dirty="0"/>
          </a:p>
        </p:txBody>
      </p:sp>
      <p:sp>
        <p:nvSpPr>
          <p:cNvPr id="15" name="左右矢印 14"/>
          <p:cNvSpPr/>
          <p:nvPr/>
        </p:nvSpPr>
        <p:spPr>
          <a:xfrm>
            <a:off x="4283968" y="3429000"/>
            <a:ext cx="576064" cy="432048"/>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タイトル 15"/>
          <p:cNvSpPr>
            <a:spLocks noGrp="1"/>
          </p:cNvSpPr>
          <p:nvPr>
            <p:ph type="title"/>
          </p:nvPr>
        </p:nvSpPr>
        <p:spPr/>
        <p:txBody>
          <a:bodyPr/>
          <a:lstStyle/>
          <a:p>
            <a:r>
              <a:rPr kumimoji="1" lang="ja-JP" altLang="en-US" dirty="0" smtClean="0"/>
              <a:t>気圧偏差と渦度の</a:t>
            </a:r>
            <a:r>
              <a:rPr kumimoji="1" lang="ja-JP" altLang="en-US" dirty="0" smtClean="0"/>
              <a:t>最大値の違い</a:t>
            </a:r>
            <a:endParaRPr kumimoji="1" lang="ja-JP" altLang="en-US" dirty="0"/>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wind1200.png"/>
          <p:cNvPicPr>
            <a:picLocks noChangeAspect="1"/>
          </p:cNvPicPr>
          <p:nvPr/>
        </p:nvPicPr>
        <p:blipFill>
          <a:blip r:embed="rId2" cstate="print"/>
          <a:srcRect l="1323" t="28125" r="20499" b="23958"/>
          <a:stretch>
            <a:fillRect/>
          </a:stretch>
        </p:blipFill>
        <p:spPr>
          <a:xfrm>
            <a:off x="71406" y="1643050"/>
            <a:ext cx="4429895" cy="3844793"/>
          </a:xfrm>
          <a:prstGeom prst="rect">
            <a:avLst/>
          </a:prstGeom>
        </p:spPr>
      </p:pic>
      <p:pic>
        <p:nvPicPr>
          <p:cNvPr id="8" name="図 7" descr="wind_vertical120000.png"/>
          <p:cNvPicPr>
            <a:picLocks noChangeAspect="1"/>
          </p:cNvPicPr>
          <p:nvPr/>
        </p:nvPicPr>
        <p:blipFill>
          <a:blip r:embed="rId3" cstate="print"/>
          <a:srcRect l="2950" t="28125" r="23297" b="27083"/>
          <a:stretch>
            <a:fillRect/>
          </a:stretch>
        </p:blipFill>
        <p:spPr>
          <a:xfrm>
            <a:off x="4786314" y="1714488"/>
            <a:ext cx="4179156" cy="3594047"/>
          </a:xfrm>
          <a:prstGeom prst="rect">
            <a:avLst/>
          </a:prstGeom>
        </p:spPr>
      </p:pic>
      <p:sp>
        <p:nvSpPr>
          <p:cNvPr id="9" name="テキスト ボックス 8"/>
          <p:cNvSpPr txBox="1"/>
          <p:nvPr/>
        </p:nvSpPr>
        <p:spPr>
          <a:xfrm>
            <a:off x="214282" y="5643578"/>
            <a:ext cx="4141694" cy="369332"/>
          </a:xfrm>
          <a:prstGeom prst="rect">
            <a:avLst/>
          </a:prstGeom>
          <a:noFill/>
        </p:spPr>
        <p:txBody>
          <a:bodyPr wrap="square" rtlCol="0">
            <a:spAutoFit/>
          </a:bodyPr>
          <a:lstStyle/>
          <a:p>
            <a:pPr algn="ctr"/>
            <a:r>
              <a:rPr lang="ja-JP" altLang="en-US" dirty="0" smtClean="0">
                <a:latin typeface="HGPｺﾞｼｯｸE" pitchFamily="50" charset="-128"/>
                <a:ea typeface="HGPｺﾞｼｯｸE" pitchFamily="50" charset="-128"/>
              </a:rPr>
              <a:t>鉛直流（色付）と圧力偏差（</a:t>
            </a:r>
            <a:r>
              <a:rPr lang="en-US" altLang="ja-JP" dirty="0" smtClean="0">
                <a:latin typeface="HGPｺﾞｼｯｸE" pitchFamily="50" charset="-128"/>
                <a:ea typeface="HGPｺﾞｼｯｸE" pitchFamily="50" charset="-128"/>
              </a:rPr>
              <a:t>10Pa</a:t>
            </a:r>
            <a:r>
              <a:rPr lang="ja-JP" altLang="en-US" dirty="0" smtClean="0">
                <a:latin typeface="HGPｺﾞｼｯｸE" pitchFamily="50" charset="-128"/>
                <a:ea typeface="HGPｺﾞｼｯｸE" pitchFamily="50" charset="-128"/>
              </a:rPr>
              <a:t>ごと）</a:t>
            </a:r>
            <a:endParaRPr kumimoji="1" lang="ja-JP" altLang="en-US" dirty="0">
              <a:latin typeface="HGPｺﾞｼｯｸE" pitchFamily="50" charset="-128"/>
              <a:ea typeface="HGPｺﾞｼｯｸE" pitchFamily="50" charset="-128"/>
            </a:endParaRPr>
          </a:p>
        </p:txBody>
      </p:sp>
      <p:sp>
        <p:nvSpPr>
          <p:cNvPr id="10" name="テキスト ボックス 9"/>
          <p:cNvSpPr txBox="1"/>
          <p:nvPr/>
        </p:nvSpPr>
        <p:spPr>
          <a:xfrm>
            <a:off x="4716016" y="5643578"/>
            <a:ext cx="4283968" cy="369332"/>
          </a:xfrm>
          <a:prstGeom prst="rect">
            <a:avLst/>
          </a:prstGeom>
          <a:noFill/>
        </p:spPr>
        <p:txBody>
          <a:bodyPr wrap="square" rtlCol="0">
            <a:spAutoFit/>
          </a:bodyPr>
          <a:lstStyle/>
          <a:p>
            <a:pPr algn="ctr"/>
            <a:r>
              <a:rPr lang="en-US" altLang="ja-JP" dirty="0" smtClean="0">
                <a:latin typeface="HGPｺﾞｼｯｸE" pitchFamily="50" charset="-128"/>
                <a:ea typeface="HGPｺﾞｼｯｸE" pitchFamily="50" charset="-128"/>
              </a:rPr>
              <a:t>Y=1180</a:t>
            </a:r>
            <a:r>
              <a:rPr lang="ja-JP" altLang="en-US" dirty="0" smtClean="0">
                <a:latin typeface="HGPｺﾞｼｯｸE" pitchFamily="50" charset="-128"/>
                <a:ea typeface="HGPｺﾞｼｯｸE" pitchFamily="50" charset="-128"/>
              </a:rPr>
              <a:t>の鉛直断面（緑</a:t>
            </a:r>
            <a:r>
              <a:rPr lang="en-US" altLang="ja-JP" dirty="0" smtClean="0">
                <a:latin typeface="HGPｺﾞｼｯｸE" pitchFamily="50" charset="-128"/>
                <a:ea typeface="HGPｺﾞｼｯｸE" pitchFamily="50" charset="-128"/>
              </a:rPr>
              <a:t>: v 1(m/s)</a:t>
            </a:r>
            <a:r>
              <a:rPr lang="ja-JP" altLang="en-US" dirty="0" smtClean="0">
                <a:latin typeface="HGPｺﾞｼｯｸE" pitchFamily="50" charset="-128"/>
                <a:ea typeface="HGPｺﾞｼｯｸE" pitchFamily="50" charset="-128"/>
              </a:rPr>
              <a:t>ごと</a:t>
            </a:r>
            <a:r>
              <a:rPr lang="en-US" altLang="ja-JP" dirty="0" smtClean="0">
                <a:latin typeface="HGPｺﾞｼｯｸE" pitchFamily="50" charset="-128"/>
                <a:ea typeface="HGPｺﾞｼｯｸE" pitchFamily="50" charset="-128"/>
              </a:rPr>
              <a:t>)</a:t>
            </a:r>
            <a:endParaRPr kumimoji="1" lang="ja-JP" altLang="en-US" dirty="0">
              <a:latin typeface="HGPｺﾞｼｯｸE" pitchFamily="50" charset="-128"/>
              <a:ea typeface="HGPｺﾞｼｯｸE" pitchFamily="50" charset="-128"/>
            </a:endParaRPr>
          </a:p>
        </p:txBody>
      </p:sp>
      <p:sp>
        <p:nvSpPr>
          <p:cNvPr id="12" name="テキスト ボックス 11"/>
          <p:cNvSpPr txBox="1"/>
          <p:nvPr/>
        </p:nvSpPr>
        <p:spPr>
          <a:xfrm>
            <a:off x="285720" y="500042"/>
            <a:ext cx="1285884" cy="369332"/>
          </a:xfrm>
          <a:prstGeom prst="rect">
            <a:avLst/>
          </a:prstGeom>
          <a:noFill/>
        </p:spPr>
        <p:txBody>
          <a:bodyPr wrap="square" rtlCol="0">
            <a:spAutoFit/>
          </a:bodyPr>
          <a:lstStyle/>
          <a:p>
            <a:r>
              <a:rPr kumimoji="1" lang="en-US" altLang="ja-JP" dirty="0" smtClean="0">
                <a:latin typeface="HGPｺﾞｼｯｸE" pitchFamily="50" charset="-128"/>
                <a:ea typeface="HGPｺﾞｼｯｸE" pitchFamily="50" charset="-128"/>
              </a:rPr>
              <a:t>T=4800s</a:t>
            </a:r>
            <a:endParaRPr kumimoji="1" lang="ja-JP" altLang="en-US" dirty="0">
              <a:latin typeface="HGPｺﾞｼｯｸE" pitchFamily="50" charset="-128"/>
              <a:ea typeface="HGPｺﾞｼｯｸE" pitchFamily="50" charset="-128"/>
            </a:endParaRPr>
          </a:p>
        </p:txBody>
      </p:sp>
      <p:sp>
        <p:nvSpPr>
          <p:cNvPr id="11" name="テキスト ボックス 10"/>
          <p:cNvSpPr txBox="1"/>
          <p:nvPr/>
        </p:nvSpPr>
        <p:spPr>
          <a:xfrm>
            <a:off x="1428728" y="5131370"/>
            <a:ext cx="928694" cy="369332"/>
          </a:xfrm>
          <a:prstGeom prst="rect">
            <a:avLst/>
          </a:prstGeom>
          <a:noFill/>
        </p:spPr>
        <p:txBody>
          <a:bodyPr wrap="square" rtlCol="0">
            <a:spAutoFit/>
          </a:bodyPr>
          <a:lstStyle/>
          <a:p>
            <a:r>
              <a:rPr lang="en-US" altLang="ja-JP" dirty="0" smtClean="0">
                <a:latin typeface="HGPｺﾞｼｯｸE" pitchFamily="50" charset="-128"/>
                <a:ea typeface="HGPｺﾞｼｯｸE" pitchFamily="50" charset="-128"/>
              </a:rPr>
              <a:t>x</a:t>
            </a:r>
            <a:r>
              <a:rPr kumimoji="1" lang="en-US" altLang="ja-JP" dirty="0" smtClean="0">
                <a:latin typeface="HGPｺﾞｼｯｸE" pitchFamily="50" charset="-128"/>
                <a:ea typeface="HGPｺﾞｼｯｸE" pitchFamily="50" charset="-128"/>
              </a:rPr>
              <a:t>(m)</a:t>
            </a:r>
            <a:endParaRPr kumimoji="1" lang="ja-JP" altLang="en-US" dirty="0">
              <a:latin typeface="HGPｺﾞｼｯｸE" pitchFamily="50" charset="-128"/>
              <a:ea typeface="HGPｺﾞｼｯｸE" pitchFamily="50" charset="-128"/>
            </a:endParaRPr>
          </a:p>
        </p:txBody>
      </p:sp>
      <p:sp>
        <p:nvSpPr>
          <p:cNvPr id="13" name="テキスト ボックス 12"/>
          <p:cNvSpPr txBox="1"/>
          <p:nvPr/>
        </p:nvSpPr>
        <p:spPr>
          <a:xfrm rot="16200000">
            <a:off x="-279681" y="2994301"/>
            <a:ext cx="928694" cy="369332"/>
          </a:xfrm>
          <a:prstGeom prst="rect">
            <a:avLst/>
          </a:prstGeom>
          <a:noFill/>
        </p:spPr>
        <p:txBody>
          <a:bodyPr wrap="square" rtlCol="0">
            <a:spAutoFit/>
          </a:bodyPr>
          <a:lstStyle/>
          <a:p>
            <a:r>
              <a:rPr lang="en-US" altLang="ja-JP" dirty="0" smtClean="0">
                <a:latin typeface="HGPｺﾞｼｯｸE" pitchFamily="50" charset="-128"/>
                <a:ea typeface="HGPｺﾞｼｯｸE" pitchFamily="50" charset="-128"/>
              </a:rPr>
              <a:t>y</a:t>
            </a:r>
            <a:r>
              <a:rPr kumimoji="1" lang="en-US" altLang="ja-JP" dirty="0" smtClean="0">
                <a:latin typeface="HGPｺﾞｼｯｸE" pitchFamily="50" charset="-128"/>
                <a:ea typeface="HGPｺﾞｼｯｸE" pitchFamily="50" charset="-128"/>
              </a:rPr>
              <a:t>(m)</a:t>
            </a:r>
            <a:endParaRPr kumimoji="1" lang="ja-JP" altLang="en-US" dirty="0">
              <a:latin typeface="HGPｺﾞｼｯｸE" pitchFamily="50" charset="-128"/>
              <a:ea typeface="HGPｺﾞｼｯｸE" pitchFamily="50" charset="-128"/>
            </a:endParaRPr>
          </a:p>
        </p:txBody>
      </p:sp>
      <p:sp>
        <p:nvSpPr>
          <p:cNvPr id="14" name="テキスト ボックス 13"/>
          <p:cNvSpPr txBox="1"/>
          <p:nvPr/>
        </p:nvSpPr>
        <p:spPr>
          <a:xfrm>
            <a:off x="4786314" y="1357298"/>
            <a:ext cx="928694" cy="369332"/>
          </a:xfrm>
          <a:prstGeom prst="rect">
            <a:avLst/>
          </a:prstGeom>
          <a:noFill/>
        </p:spPr>
        <p:txBody>
          <a:bodyPr wrap="square" rtlCol="0">
            <a:spAutoFit/>
          </a:bodyPr>
          <a:lstStyle/>
          <a:p>
            <a:r>
              <a:rPr lang="en-US" altLang="ja-JP" dirty="0" smtClean="0">
                <a:latin typeface="HGPｺﾞｼｯｸE" pitchFamily="50" charset="-128"/>
                <a:ea typeface="HGPｺﾞｼｯｸE" pitchFamily="50" charset="-128"/>
              </a:rPr>
              <a:t>z</a:t>
            </a:r>
            <a:r>
              <a:rPr kumimoji="1" lang="en-US" altLang="ja-JP" dirty="0" smtClean="0">
                <a:latin typeface="HGPｺﾞｼｯｸE" pitchFamily="50" charset="-128"/>
                <a:ea typeface="HGPｺﾞｼｯｸE" pitchFamily="50" charset="-128"/>
              </a:rPr>
              <a:t>(m)</a:t>
            </a:r>
            <a:endParaRPr kumimoji="1" lang="ja-JP" altLang="en-US" dirty="0">
              <a:latin typeface="HGPｺﾞｼｯｸE" pitchFamily="50" charset="-128"/>
              <a:ea typeface="HGPｺﾞｼｯｸE" pitchFamily="50" charset="-128"/>
            </a:endParaRPr>
          </a:p>
        </p:txBody>
      </p:sp>
      <p:sp>
        <p:nvSpPr>
          <p:cNvPr id="15" name="テキスト ボックス 14"/>
          <p:cNvSpPr txBox="1"/>
          <p:nvPr/>
        </p:nvSpPr>
        <p:spPr>
          <a:xfrm>
            <a:off x="6500826" y="5274246"/>
            <a:ext cx="928694" cy="369332"/>
          </a:xfrm>
          <a:prstGeom prst="rect">
            <a:avLst/>
          </a:prstGeom>
          <a:noFill/>
        </p:spPr>
        <p:txBody>
          <a:bodyPr wrap="square" rtlCol="0">
            <a:spAutoFit/>
          </a:bodyPr>
          <a:lstStyle/>
          <a:p>
            <a:r>
              <a:rPr lang="en-US" altLang="ja-JP" dirty="0" smtClean="0">
                <a:latin typeface="HGPｺﾞｼｯｸE" pitchFamily="50" charset="-128"/>
                <a:ea typeface="HGPｺﾞｼｯｸE" pitchFamily="50" charset="-128"/>
              </a:rPr>
              <a:t>x</a:t>
            </a:r>
            <a:r>
              <a:rPr kumimoji="1" lang="en-US" altLang="ja-JP" dirty="0" smtClean="0">
                <a:latin typeface="HGPｺﾞｼｯｸE" pitchFamily="50" charset="-128"/>
                <a:ea typeface="HGPｺﾞｼｯｸE" pitchFamily="50" charset="-128"/>
              </a:rPr>
              <a:t>(m)</a:t>
            </a:r>
            <a:endParaRPr kumimoji="1" lang="ja-JP" altLang="en-US" dirty="0">
              <a:latin typeface="HGPｺﾞｼｯｸE" pitchFamily="50" charset="-128"/>
              <a:ea typeface="HGPｺﾞｼｯｸE" pitchFamily="50" charset="-128"/>
            </a:endParaRPr>
          </a:p>
        </p:txBody>
      </p:sp>
      <p:sp>
        <p:nvSpPr>
          <p:cNvPr id="16" name="テキスト ボックス 15"/>
          <p:cNvSpPr txBox="1"/>
          <p:nvPr/>
        </p:nvSpPr>
        <p:spPr>
          <a:xfrm>
            <a:off x="571472" y="1285860"/>
            <a:ext cx="1285884" cy="369332"/>
          </a:xfrm>
          <a:prstGeom prst="rect">
            <a:avLst/>
          </a:prstGeom>
          <a:noFill/>
        </p:spPr>
        <p:txBody>
          <a:bodyPr wrap="square" rtlCol="0">
            <a:spAutoFit/>
          </a:bodyPr>
          <a:lstStyle/>
          <a:p>
            <a:r>
              <a:rPr kumimoji="1" lang="en-US" altLang="ja-JP" dirty="0" smtClean="0">
                <a:latin typeface="HGPｺﾞｼｯｸE" pitchFamily="50" charset="-128"/>
                <a:ea typeface="HGPｺﾞｼｯｸE" pitchFamily="50" charset="-128"/>
              </a:rPr>
              <a:t>Z = 15m</a:t>
            </a:r>
            <a:endParaRPr kumimoji="1" lang="ja-JP" altLang="en-US" dirty="0">
              <a:latin typeface="HGPｺﾞｼｯｸE" pitchFamily="50" charset="-128"/>
              <a:ea typeface="HGPｺﾞｼｯｸE" pitchFamily="50" charset="-128"/>
            </a:endParaRPr>
          </a:p>
        </p:txBody>
      </p:sp>
      <p:sp>
        <p:nvSpPr>
          <p:cNvPr id="17" name="タイトル 16"/>
          <p:cNvSpPr>
            <a:spLocks noGrp="1"/>
          </p:cNvSpPr>
          <p:nvPr>
            <p:ph type="title"/>
          </p:nvPr>
        </p:nvSpPr>
        <p:spPr/>
        <p:txBody>
          <a:bodyPr/>
          <a:lstStyle/>
          <a:p>
            <a:r>
              <a:rPr kumimoji="1" lang="ja-JP" altLang="en-US" dirty="0" smtClean="0"/>
              <a:t>渦の構造（</a:t>
            </a:r>
            <a:r>
              <a:rPr kumimoji="1" lang="en-US" altLang="ja-JP" dirty="0" smtClean="0"/>
              <a:t>U</a:t>
            </a:r>
            <a:r>
              <a:rPr kumimoji="1" lang="en-US" altLang="ja-JP" sz="2800" dirty="0" smtClean="0"/>
              <a:t>0</a:t>
            </a:r>
            <a:r>
              <a:rPr kumimoji="1" lang="en-US" altLang="ja-JP" dirty="0" smtClean="0"/>
              <a:t>=5</a:t>
            </a:r>
            <a:r>
              <a:rPr kumimoji="1" lang="ja-JP" altLang="en-US" dirty="0" smtClean="0"/>
              <a:t>）</a:t>
            </a:r>
            <a:endParaRPr kumimoji="1" lang="ja-JP" alt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p:cNvSpPr txBox="1"/>
          <p:nvPr/>
        </p:nvSpPr>
        <p:spPr>
          <a:xfrm>
            <a:off x="214282" y="5643578"/>
            <a:ext cx="3997678" cy="369332"/>
          </a:xfrm>
          <a:prstGeom prst="rect">
            <a:avLst/>
          </a:prstGeom>
          <a:noFill/>
        </p:spPr>
        <p:txBody>
          <a:bodyPr wrap="square" rtlCol="0">
            <a:spAutoFit/>
          </a:bodyPr>
          <a:lstStyle/>
          <a:p>
            <a:pPr algn="ctr"/>
            <a:r>
              <a:rPr lang="ja-JP" altLang="en-US" dirty="0" smtClean="0">
                <a:latin typeface="HGPｺﾞｼｯｸE" pitchFamily="50" charset="-128"/>
                <a:ea typeface="HGPｺﾞｼｯｸE" pitchFamily="50" charset="-128"/>
              </a:rPr>
              <a:t>鉛直流（色付）と圧力偏差（</a:t>
            </a:r>
            <a:r>
              <a:rPr lang="en-US" altLang="ja-JP" dirty="0" smtClean="0">
                <a:latin typeface="HGPｺﾞｼｯｸE" pitchFamily="50" charset="-128"/>
                <a:ea typeface="HGPｺﾞｼｯｸE" pitchFamily="50" charset="-128"/>
              </a:rPr>
              <a:t>10Pa</a:t>
            </a:r>
            <a:r>
              <a:rPr lang="ja-JP" altLang="en-US" dirty="0" smtClean="0">
                <a:latin typeface="HGPｺﾞｼｯｸE" pitchFamily="50" charset="-128"/>
                <a:ea typeface="HGPｺﾞｼｯｸE" pitchFamily="50" charset="-128"/>
              </a:rPr>
              <a:t>ごと）</a:t>
            </a:r>
            <a:endParaRPr kumimoji="1" lang="ja-JP" altLang="en-US" dirty="0">
              <a:latin typeface="HGPｺﾞｼｯｸE" pitchFamily="50" charset="-128"/>
              <a:ea typeface="HGPｺﾞｼｯｸE" pitchFamily="50" charset="-128"/>
            </a:endParaRPr>
          </a:p>
        </p:txBody>
      </p:sp>
      <p:sp>
        <p:nvSpPr>
          <p:cNvPr id="8" name="テキスト ボックス 7"/>
          <p:cNvSpPr txBox="1"/>
          <p:nvPr/>
        </p:nvSpPr>
        <p:spPr>
          <a:xfrm>
            <a:off x="4572000" y="5643578"/>
            <a:ext cx="4392488" cy="369332"/>
          </a:xfrm>
          <a:prstGeom prst="rect">
            <a:avLst/>
          </a:prstGeom>
          <a:noFill/>
        </p:spPr>
        <p:txBody>
          <a:bodyPr wrap="square" rtlCol="0">
            <a:spAutoFit/>
          </a:bodyPr>
          <a:lstStyle/>
          <a:p>
            <a:pPr algn="ctr"/>
            <a:r>
              <a:rPr lang="en-US" altLang="ja-JP" dirty="0" smtClean="0">
                <a:latin typeface="HGPｺﾞｼｯｸE" pitchFamily="50" charset="-128"/>
                <a:ea typeface="HGPｺﾞｼｯｸE" pitchFamily="50" charset="-128"/>
              </a:rPr>
              <a:t>Y=1930</a:t>
            </a:r>
            <a:r>
              <a:rPr lang="ja-JP" altLang="en-US" dirty="0" smtClean="0">
                <a:latin typeface="HGPｺﾞｼｯｸE" pitchFamily="50" charset="-128"/>
                <a:ea typeface="HGPｺﾞｼｯｸE" pitchFamily="50" charset="-128"/>
              </a:rPr>
              <a:t>の鉛直断面（緑線は</a:t>
            </a:r>
            <a:r>
              <a:rPr lang="en-US" altLang="ja-JP" dirty="0" smtClean="0">
                <a:latin typeface="HGPｺﾞｼｯｸE" pitchFamily="50" charset="-128"/>
                <a:ea typeface="HGPｺﾞｼｯｸE" pitchFamily="50" charset="-128"/>
              </a:rPr>
              <a:t>v: 1(m/s)</a:t>
            </a:r>
            <a:r>
              <a:rPr lang="ja-JP" altLang="en-US" dirty="0" smtClean="0">
                <a:latin typeface="HGPｺﾞｼｯｸE" pitchFamily="50" charset="-128"/>
                <a:ea typeface="HGPｺﾞｼｯｸE" pitchFamily="50" charset="-128"/>
              </a:rPr>
              <a:t>ごと</a:t>
            </a:r>
            <a:r>
              <a:rPr lang="en-US" altLang="ja-JP" dirty="0" smtClean="0">
                <a:latin typeface="HGPｺﾞｼｯｸE" pitchFamily="50" charset="-128"/>
                <a:ea typeface="HGPｺﾞｼｯｸE" pitchFamily="50" charset="-128"/>
              </a:rPr>
              <a:t>)</a:t>
            </a:r>
            <a:endParaRPr kumimoji="1" lang="ja-JP" altLang="en-US" dirty="0">
              <a:latin typeface="HGPｺﾞｼｯｸE" pitchFamily="50" charset="-128"/>
              <a:ea typeface="HGPｺﾞｼｯｸE" pitchFamily="50" charset="-128"/>
            </a:endParaRPr>
          </a:p>
        </p:txBody>
      </p:sp>
      <p:sp>
        <p:nvSpPr>
          <p:cNvPr id="9" name="テキスト ボックス 8"/>
          <p:cNvSpPr txBox="1"/>
          <p:nvPr/>
        </p:nvSpPr>
        <p:spPr>
          <a:xfrm>
            <a:off x="285720" y="500042"/>
            <a:ext cx="1285884" cy="369332"/>
          </a:xfrm>
          <a:prstGeom prst="rect">
            <a:avLst/>
          </a:prstGeom>
          <a:noFill/>
        </p:spPr>
        <p:txBody>
          <a:bodyPr wrap="square" rtlCol="0">
            <a:spAutoFit/>
          </a:bodyPr>
          <a:lstStyle/>
          <a:p>
            <a:r>
              <a:rPr kumimoji="1" lang="en-US" altLang="ja-JP" dirty="0" smtClean="0">
                <a:latin typeface="HGPｺﾞｼｯｸE" pitchFamily="50" charset="-128"/>
                <a:ea typeface="HGPｺﾞｼｯｸE" pitchFamily="50" charset="-128"/>
              </a:rPr>
              <a:t>T=4800s</a:t>
            </a:r>
            <a:endParaRPr kumimoji="1" lang="ja-JP" altLang="en-US" dirty="0">
              <a:latin typeface="HGPｺﾞｼｯｸE" pitchFamily="50" charset="-128"/>
              <a:ea typeface="HGPｺﾞｼｯｸE" pitchFamily="50" charset="-128"/>
            </a:endParaRPr>
          </a:p>
        </p:txBody>
      </p:sp>
      <p:pic>
        <p:nvPicPr>
          <p:cNvPr id="10" name="図 9" descr="wind770.png"/>
          <p:cNvPicPr>
            <a:picLocks noChangeAspect="1"/>
          </p:cNvPicPr>
          <p:nvPr/>
        </p:nvPicPr>
        <p:blipFill>
          <a:blip r:embed="rId2" cstate="print"/>
          <a:srcRect l="2798" t="28125" r="21974" b="23958"/>
          <a:stretch>
            <a:fillRect/>
          </a:stretch>
        </p:blipFill>
        <p:spPr>
          <a:xfrm>
            <a:off x="71406" y="1714488"/>
            <a:ext cx="4286280" cy="3866057"/>
          </a:xfrm>
          <a:prstGeom prst="rect">
            <a:avLst/>
          </a:prstGeom>
        </p:spPr>
      </p:pic>
      <p:pic>
        <p:nvPicPr>
          <p:cNvPr id="11" name="図 10" descr="wind_vertical77000.png"/>
          <p:cNvPicPr>
            <a:picLocks noChangeAspect="1"/>
          </p:cNvPicPr>
          <p:nvPr/>
        </p:nvPicPr>
        <p:blipFill>
          <a:blip r:embed="rId3" cstate="print"/>
          <a:srcRect l="2798" t="36459" r="23449" b="27083"/>
          <a:stretch>
            <a:fillRect/>
          </a:stretch>
        </p:blipFill>
        <p:spPr>
          <a:xfrm>
            <a:off x="4429124" y="2093109"/>
            <a:ext cx="4663881" cy="3264717"/>
          </a:xfrm>
          <a:prstGeom prst="rect">
            <a:avLst/>
          </a:prstGeom>
        </p:spPr>
      </p:pic>
      <p:sp>
        <p:nvSpPr>
          <p:cNvPr id="12" name="テキスト ボックス 11"/>
          <p:cNvSpPr txBox="1"/>
          <p:nvPr/>
        </p:nvSpPr>
        <p:spPr>
          <a:xfrm>
            <a:off x="428596" y="1340768"/>
            <a:ext cx="1071570" cy="369332"/>
          </a:xfrm>
          <a:prstGeom prst="rect">
            <a:avLst/>
          </a:prstGeom>
          <a:noFill/>
        </p:spPr>
        <p:txBody>
          <a:bodyPr wrap="square" rtlCol="0">
            <a:spAutoFit/>
          </a:bodyPr>
          <a:lstStyle/>
          <a:p>
            <a:r>
              <a:rPr lang="en-US" altLang="ja-JP" dirty="0" smtClean="0">
                <a:latin typeface="HGPｺﾞｼｯｸE" pitchFamily="50" charset="-128"/>
                <a:ea typeface="HGPｺﾞｼｯｸE" pitchFamily="50" charset="-128"/>
              </a:rPr>
              <a:t>Z=</a:t>
            </a:r>
            <a:r>
              <a:rPr kumimoji="1" lang="en-US" altLang="ja-JP" dirty="0" smtClean="0">
                <a:latin typeface="HGPｺﾞｼｯｸE" pitchFamily="50" charset="-128"/>
                <a:ea typeface="HGPｺﾞｼｯｸE" pitchFamily="50" charset="-128"/>
              </a:rPr>
              <a:t>15m</a:t>
            </a:r>
            <a:endParaRPr kumimoji="1" lang="ja-JP" altLang="en-US" dirty="0">
              <a:latin typeface="HGPｺﾞｼｯｸE" pitchFamily="50" charset="-128"/>
              <a:ea typeface="HGPｺﾞｼｯｸE" pitchFamily="50" charset="-128"/>
            </a:endParaRPr>
          </a:p>
        </p:txBody>
      </p:sp>
      <p:sp>
        <p:nvSpPr>
          <p:cNvPr id="13" name="テキスト ボックス 12"/>
          <p:cNvSpPr txBox="1"/>
          <p:nvPr/>
        </p:nvSpPr>
        <p:spPr>
          <a:xfrm>
            <a:off x="1428728" y="5274246"/>
            <a:ext cx="928694" cy="369332"/>
          </a:xfrm>
          <a:prstGeom prst="rect">
            <a:avLst/>
          </a:prstGeom>
          <a:noFill/>
        </p:spPr>
        <p:txBody>
          <a:bodyPr wrap="square" rtlCol="0">
            <a:spAutoFit/>
          </a:bodyPr>
          <a:lstStyle/>
          <a:p>
            <a:r>
              <a:rPr lang="en-US" altLang="ja-JP" dirty="0" smtClean="0">
                <a:latin typeface="HGPｺﾞｼｯｸE" pitchFamily="50" charset="-128"/>
                <a:ea typeface="HGPｺﾞｼｯｸE" pitchFamily="50" charset="-128"/>
              </a:rPr>
              <a:t>x</a:t>
            </a:r>
            <a:r>
              <a:rPr kumimoji="1" lang="en-US" altLang="ja-JP" dirty="0" smtClean="0">
                <a:latin typeface="HGPｺﾞｼｯｸE" pitchFamily="50" charset="-128"/>
                <a:ea typeface="HGPｺﾞｼｯｸE" pitchFamily="50" charset="-128"/>
              </a:rPr>
              <a:t>(m)</a:t>
            </a:r>
            <a:endParaRPr kumimoji="1" lang="ja-JP" altLang="en-US" dirty="0">
              <a:latin typeface="HGPｺﾞｼｯｸE" pitchFamily="50" charset="-128"/>
              <a:ea typeface="HGPｺﾞｼｯｸE" pitchFamily="50" charset="-128"/>
            </a:endParaRPr>
          </a:p>
        </p:txBody>
      </p:sp>
      <p:sp>
        <p:nvSpPr>
          <p:cNvPr id="14" name="テキスト ボックス 13"/>
          <p:cNvSpPr txBox="1"/>
          <p:nvPr/>
        </p:nvSpPr>
        <p:spPr>
          <a:xfrm rot="16200000">
            <a:off x="-279681" y="3065739"/>
            <a:ext cx="928694" cy="369332"/>
          </a:xfrm>
          <a:prstGeom prst="rect">
            <a:avLst/>
          </a:prstGeom>
          <a:noFill/>
        </p:spPr>
        <p:txBody>
          <a:bodyPr wrap="square" rtlCol="0">
            <a:spAutoFit/>
          </a:bodyPr>
          <a:lstStyle/>
          <a:p>
            <a:r>
              <a:rPr lang="en-US" altLang="ja-JP" dirty="0" smtClean="0">
                <a:latin typeface="HGPｺﾞｼｯｸE" pitchFamily="50" charset="-128"/>
                <a:ea typeface="HGPｺﾞｼｯｸE" pitchFamily="50" charset="-128"/>
              </a:rPr>
              <a:t>y</a:t>
            </a:r>
            <a:r>
              <a:rPr kumimoji="1" lang="en-US" altLang="ja-JP" dirty="0" smtClean="0">
                <a:latin typeface="HGPｺﾞｼｯｸE" pitchFamily="50" charset="-128"/>
                <a:ea typeface="HGPｺﾞｼｯｸE" pitchFamily="50" charset="-128"/>
              </a:rPr>
              <a:t>(m)</a:t>
            </a:r>
            <a:endParaRPr kumimoji="1" lang="ja-JP" altLang="en-US" dirty="0">
              <a:latin typeface="HGPｺﾞｼｯｸE" pitchFamily="50" charset="-128"/>
              <a:ea typeface="HGPｺﾞｼｯｸE" pitchFamily="50" charset="-128"/>
            </a:endParaRPr>
          </a:p>
        </p:txBody>
      </p:sp>
      <p:sp>
        <p:nvSpPr>
          <p:cNvPr id="15" name="テキスト ボックス 14"/>
          <p:cNvSpPr txBox="1"/>
          <p:nvPr/>
        </p:nvSpPr>
        <p:spPr>
          <a:xfrm>
            <a:off x="4786314" y="1702346"/>
            <a:ext cx="928694" cy="369332"/>
          </a:xfrm>
          <a:prstGeom prst="rect">
            <a:avLst/>
          </a:prstGeom>
          <a:noFill/>
        </p:spPr>
        <p:txBody>
          <a:bodyPr wrap="square" rtlCol="0">
            <a:spAutoFit/>
          </a:bodyPr>
          <a:lstStyle/>
          <a:p>
            <a:r>
              <a:rPr lang="en-US" altLang="ja-JP" dirty="0" smtClean="0">
                <a:latin typeface="HGPｺﾞｼｯｸE" pitchFamily="50" charset="-128"/>
                <a:ea typeface="HGPｺﾞｼｯｸE" pitchFamily="50" charset="-128"/>
              </a:rPr>
              <a:t>z</a:t>
            </a:r>
            <a:r>
              <a:rPr kumimoji="1" lang="en-US" altLang="ja-JP" dirty="0" smtClean="0">
                <a:latin typeface="HGPｺﾞｼｯｸE" pitchFamily="50" charset="-128"/>
                <a:ea typeface="HGPｺﾞｼｯｸE" pitchFamily="50" charset="-128"/>
              </a:rPr>
              <a:t>(m)</a:t>
            </a:r>
            <a:endParaRPr kumimoji="1" lang="ja-JP" altLang="en-US" dirty="0">
              <a:latin typeface="HGPｺﾞｼｯｸE" pitchFamily="50" charset="-128"/>
              <a:ea typeface="HGPｺﾞｼｯｸE" pitchFamily="50" charset="-128"/>
            </a:endParaRPr>
          </a:p>
        </p:txBody>
      </p:sp>
      <p:sp>
        <p:nvSpPr>
          <p:cNvPr id="16" name="テキスト ボックス 15"/>
          <p:cNvSpPr txBox="1"/>
          <p:nvPr/>
        </p:nvSpPr>
        <p:spPr>
          <a:xfrm>
            <a:off x="6500826" y="5214950"/>
            <a:ext cx="928694" cy="369332"/>
          </a:xfrm>
          <a:prstGeom prst="rect">
            <a:avLst/>
          </a:prstGeom>
          <a:noFill/>
        </p:spPr>
        <p:txBody>
          <a:bodyPr wrap="square" rtlCol="0">
            <a:spAutoFit/>
          </a:bodyPr>
          <a:lstStyle/>
          <a:p>
            <a:r>
              <a:rPr lang="en-US" altLang="ja-JP" dirty="0" smtClean="0">
                <a:latin typeface="HGPｺﾞｼｯｸE" pitchFamily="50" charset="-128"/>
                <a:ea typeface="HGPｺﾞｼｯｸE" pitchFamily="50" charset="-128"/>
              </a:rPr>
              <a:t>x</a:t>
            </a:r>
            <a:r>
              <a:rPr kumimoji="1" lang="en-US" altLang="ja-JP" dirty="0" smtClean="0">
                <a:latin typeface="HGPｺﾞｼｯｸE" pitchFamily="50" charset="-128"/>
                <a:ea typeface="HGPｺﾞｼｯｸE" pitchFamily="50" charset="-128"/>
              </a:rPr>
              <a:t>(m)</a:t>
            </a:r>
            <a:endParaRPr kumimoji="1" lang="ja-JP" altLang="en-US" dirty="0">
              <a:latin typeface="HGPｺﾞｼｯｸE" pitchFamily="50" charset="-128"/>
              <a:ea typeface="HGPｺﾞｼｯｸE" pitchFamily="50" charset="-128"/>
            </a:endParaRPr>
          </a:p>
        </p:txBody>
      </p:sp>
      <p:sp>
        <p:nvSpPr>
          <p:cNvPr id="17" name="タイトル 16"/>
          <p:cNvSpPr>
            <a:spLocks noGrp="1"/>
          </p:cNvSpPr>
          <p:nvPr>
            <p:ph type="title"/>
          </p:nvPr>
        </p:nvSpPr>
        <p:spPr/>
        <p:txBody>
          <a:bodyPr/>
          <a:lstStyle/>
          <a:p>
            <a:r>
              <a:rPr kumimoji="1" lang="ja-JP" altLang="en-US" dirty="0" smtClean="0"/>
              <a:t>渦の構造（</a:t>
            </a:r>
            <a:r>
              <a:rPr kumimoji="1" lang="en-US" altLang="ja-JP" dirty="0" smtClean="0"/>
              <a:t>U</a:t>
            </a:r>
            <a:r>
              <a:rPr kumimoji="1" lang="en-US" altLang="ja-JP" sz="2800" dirty="0" smtClean="0"/>
              <a:t>0</a:t>
            </a:r>
            <a:r>
              <a:rPr kumimoji="1" lang="en-US" altLang="ja-JP" dirty="0" smtClean="0"/>
              <a:t>=15</a:t>
            </a:r>
            <a:r>
              <a:rPr kumimoji="1" lang="ja-JP" altLang="en-US" dirty="0" smtClean="0"/>
              <a:t>）</a:t>
            </a:r>
            <a:endParaRPr kumimoji="1" lang="ja-JP" altLang="en-US"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eachvor_p10.png"/>
          <p:cNvPicPr>
            <a:picLocks noChangeAspect="1"/>
          </p:cNvPicPr>
          <p:nvPr/>
        </p:nvPicPr>
        <p:blipFill>
          <a:blip r:embed="rId3" cstate="print"/>
          <a:srcRect r="195"/>
          <a:stretch>
            <a:fillRect/>
          </a:stretch>
        </p:blipFill>
        <p:spPr>
          <a:xfrm>
            <a:off x="0" y="3571876"/>
            <a:ext cx="4857784" cy="2433638"/>
          </a:xfrm>
          <a:prstGeom prst="rect">
            <a:avLst/>
          </a:prstGeom>
        </p:spPr>
      </p:pic>
      <p:pic>
        <p:nvPicPr>
          <p:cNvPr id="15" name="図 14" descr="eachvor_p0.png"/>
          <p:cNvPicPr>
            <a:picLocks noChangeAspect="1"/>
          </p:cNvPicPr>
          <p:nvPr/>
        </p:nvPicPr>
        <p:blipFill>
          <a:blip r:embed="rId4" cstate="print"/>
          <a:srcRect b="14872"/>
          <a:stretch>
            <a:fillRect/>
          </a:stretch>
        </p:blipFill>
        <p:spPr>
          <a:xfrm>
            <a:off x="0" y="1428737"/>
            <a:ext cx="4867275" cy="2071703"/>
          </a:xfrm>
          <a:prstGeom prst="rect">
            <a:avLst/>
          </a:prstGeom>
        </p:spPr>
      </p:pic>
      <p:sp>
        <p:nvSpPr>
          <p:cNvPr id="11" name="テキスト ボックス 10"/>
          <p:cNvSpPr txBox="1"/>
          <p:nvPr/>
        </p:nvSpPr>
        <p:spPr>
          <a:xfrm>
            <a:off x="500035" y="3000374"/>
            <a:ext cx="1571604" cy="461665"/>
          </a:xfrm>
          <a:prstGeom prst="rect">
            <a:avLst/>
          </a:prstGeom>
          <a:noFill/>
        </p:spPr>
        <p:txBody>
          <a:bodyPr wrap="square" rtlCol="0">
            <a:spAutoFit/>
          </a:bodyPr>
          <a:lstStyle/>
          <a:p>
            <a:r>
              <a:rPr kumimoji="1" lang="en-US" altLang="ja-JP" sz="2400" dirty="0" smtClean="0"/>
              <a:t>(a) U</a:t>
            </a:r>
            <a:r>
              <a:rPr kumimoji="1" lang="en-US" altLang="ja-JP" sz="1400" dirty="0" smtClean="0"/>
              <a:t>0</a:t>
            </a:r>
            <a:r>
              <a:rPr kumimoji="1" lang="en-US" altLang="ja-JP" sz="2400" dirty="0" smtClean="0"/>
              <a:t> = 0</a:t>
            </a:r>
            <a:endParaRPr kumimoji="1" lang="ja-JP" altLang="en-US" sz="2400" dirty="0"/>
          </a:p>
        </p:txBody>
      </p:sp>
      <p:sp>
        <p:nvSpPr>
          <p:cNvPr id="13" name="テキスト ボックス 12"/>
          <p:cNvSpPr txBox="1"/>
          <p:nvPr/>
        </p:nvSpPr>
        <p:spPr>
          <a:xfrm>
            <a:off x="500033" y="5110477"/>
            <a:ext cx="1643043" cy="461665"/>
          </a:xfrm>
          <a:prstGeom prst="rect">
            <a:avLst/>
          </a:prstGeom>
          <a:noFill/>
        </p:spPr>
        <p:txBody>
          <a:bodyPr wrap="square" rtlCol="0">
            <a:spAutoFit/>
          </a:bodyPr>
          <a:lstStyle/>
          <a:p>
            <a:r>
              <a:rPr kumimoji="1" lang="en-US" altLang="ja-JP" sz="2400" dirty="0" smtClean="0"/>
              <a:t>(c) U</a:t>
            </a:r>
            <a:r>
              <a:rPr kumimoji="1" lang="en-US" altLang="ja-JP" sz="1400" dirty="0" smtClean="0"/>
              <a:t>0</a:t>
            </a:r>
            <a:r>
              <a:rPr kumimoji="1" lang="en-US" altLang="ja-JP" sz="2400" dirty="0" smtClean="0"/>
              <a:t> = 10</a:t>
            </a:r>
            <a:endParaRPr kumimoji="1" lang="ja-JP" altLang="en-US" sz="2400" dirty="0"/>
          </a:p>
        </p:txBody>
      </p:sp>
      <p:sp>
        <p:nvSpPr>
          <p:cNvPr id="16" name="テキスト ボックス 15"/>
          <p:cNvSpPr txBox="1"/>
          <p:nvPr/>
        </p:nvSpPr>
        <p:spPr>
          <a:xfrm>
            <a:off x="142844" y="476672"/>
            <a:ext cx="1643075" cy="923330"/>
          </a:xfrm>
          <a:prstGeom prst="rect">
            <a:avLst/>
          </a:prstGeom>
          <a:noFill/>
          <a:ln w="19050">
            <a:noFill/>
          </a:ln>
        </p:spPr>
        <p:txBody>
          <a:bodyPr wrap="square" rtlCol="0">
            <a:spAutoFit/>
          </a:bodyPr>
          <a:lstStyle/>
          <a:p>
            <a:r>
              <a:rPr kumimoji="1" lang="ja-JP" altLang="en-US" dirty="0" smtClean="0">
                <a:latin typeface="HGPｺﾞｼｯｸE" pitchFamily="50" charset="-128"/>
                <a:ea typeface="HGPｺﾞｼｯｸE" pitchFamily="50" charset="-128"/>
              </a:rPr>
              <a:t>閾値</a:t>
            </a:r>
            <a:endParaRPr kumimoji="1" lang="en-US" altLang="ja-JP" dirty="0" smtClean="0">
              <a:latin typeface="HGPｺﾞｼｯｸE" pitchFamily="50" charset="-128"/>
              <a:ea typeface="HGPｺﾞｼｯｸE" pitchFamily="50" charset="-128"/>
            </a:endParaRPr>
          </a:p>
          <a:p>
            <a:r>
              <a:rPr lang="en-US" altLang="ja-JP" dirty="0" smtClean="0">
                <a:latin typeface="HGPｺﾞｼｯｸE" pitchFamily="50" charset="-128"/>
                <a:ea typeface="HGPｺﾞｼｯｸE" pitchFamily="50" charset="-128"/>
              </a:rPr>
              <a:t>|p’| &gt; 25 Pa</a:t>
            </a:r>
          </a:p>
          <a:p>
            <a:r>
              <a:rPr kumimoji="1" lang="en-US" altLang="ja-JP" dirty="0" smtClean="0">
                <a:latin typeface="HGPｺﾞｼｯｸE" pitchFamily="50" charset="-128"/>
                <a:ea typeface="HGPｺﾞｼｯｸE" pitchFamily="50" charset="-128"/>
              </a:rPr>
              <a:t>|ζ| &gt; 0.15 </a:t>
            </a:r>
            <a:endParaRPr kumimoji="1" lang="ja-JP" altLang="en-US" dirty="0">
              <a:latin typeface="HGPｺﾞｼｯｸE" pitchFamily="50" charset="-128"/>
              <a:ea typeface="HGPｺﾞｼｯｸE" pitchFamily="50" charset="-128"/>
            </a:endParaRPr>
          </a:p>
        </p:txBody>
      </p:sp>
      <p:graphicFrame>
        <p:nvGraphicFramePr>
          <p:cNvPr id="37890" name="Object 2"/>
          <p:cNvGraphicFramePr>
            <a:graphicFrameLocks noChangeAspect="1"/>
          </p:cNvGraphicFramePr>
          <p:nvPr/>
        </p:nvGraphicFramePr>
        <p:xfrm>
          <a:off x="1357294" y="928672"/>
          <a:ext cx="285751" cy="285750"/>
        </p:xfrm>
        <a:graphic>
          <a:graphicData uri="http://schemas.openxmlformats.org/presentationml/2006/ole">
            <p:oleObj spid="_x0000_s49154" name="数式" r:id="rId5" imgW="203040" imgH="203040" progId="Equation.3">
              <p:embed/>
            </p:oleObj>
          </a:graphicData>
        </a:graphic>
      </p:graphicFrame>
      <p:sp>
        <p:nvSpPr>
          <p:cNvPr id="17" name="テキスト ボックス 16"/>
          <p:cNvSpPr txBox="1"/>
          <p:nvPr/>
        </p:nvSpPr>
        <p:spPr>
          <a:xfrm>
            <a:off x="929801" y="6078700"/>
            <a:ext cx="7242599" cy="707886"/>
          </a:xfrm>
          <a:prstGeom prst="rect">
            <a:avLst/>
          </a:prstGeom>
          <a:noFill/>
        </p:spPr>
        <p:txBody>
          <a:bodyPr wrap="square" rtlCol="0">
            <a:spAutoFit/>
          </a:bodyPr>
          <a:lstStyle/>
          <a:p>
            <a:pPr algn="ctr"/>
            <a:r>
              <a:rPr lang="ja-JP" altLang="en-US" sz="2000" dirty="0" smtClean="0">
                <a:latin typeface="HGPｺﾞｼｯｸE" pitchFamily="50" charset="-128"/>
                <a:ea typeface="HGPｺﾞｼｯｸE" pitchFamily="50" charset="-128"/>
              </a:rPr>
              <a:t>閾値</a:t>
            </a:r>
            <a:r>
              <a:rPr lang="ja-JP" altLang="en-US" sz="2000" dirty="0" smtClean="0">
                <a:latin typeface="HGPｺﾞｼｯｸE" pitchFamily="50" charset="-128"/>
                <a:ea typeface="HGPｺﾞｼｯｸE" pitchFamily="50" charset="-128"/>
              </a:rPr>
              <a:t>を超える強い</a:t>
            </a:r>
            <a:r>
              <a:rPr kumimoji="1" lang="ja-JP" altLang="en-US" sz="2000" dirty="0" smtClean="0">
                <a:latin typeface="HGPｺﾞｼｯｸE" pitchFamily="50" charset="-128"/>
                <a:ea typeface="HGPｺﾞｼｯｸE" pitchFamily="50" charset="-128"/>
              </a:rPr>
              <a:t>渦の中心における圧力偏差の時間発展の図。</a:t>
            </a:r>
            <a:endParaRPr kumimoji="1" lang="en-US" altLang="ja-JP" sz="2000" dirty="0" smtClean="0">
              <a:latin typeface="HGPｺﾞｼｯｸE" pitchFamily="50" charset="-128"/>
              <a:ea typeface="HGPｺﾞｼｯｸE" pitchFamily="50" charset="-128"/>
            </a:endParaRPr>
          </a:p>
          <a:p>
            <a:pPr algn="ctr"/>
            <a:r>
              <a:rPr lang="ja-JP" altLang="en-US" sz="2000" dirty="0" smtClean="0">
                <a:latin typeface="HGPｺﾞｼｯｸE" pitchFamily="50" charset="-128"/>
                <a:ea typeface="HGPｺﾞｼｯｸE" pitchFamily="50" charset="-128"/>
              </a:rPr>
              <a:t>　　　　</a:t>
            </a:r>
            <a:r>
              <a:rPr kumimoji="1" lang="ja-JP" altLang="en-US" sz="2000" dirty="0" smtClean="0">
                <a:latin typeface="HGPｺﾞｼｯｸE" pitchFamily="50" charset="-128"/>
                <a:ea typeface="HGPｺﾞｼｯｸE" pitchFamily="50" charset="-128"/>
              </a:rPr>
              <a:t>各色線が一つ一つの渦を</a:t>
            </a:r>
            <a:r>
              <a:rPr lang="ja-JP" altLang="en-US" sz="2000" dirty="0" smtClean="0">
                <a:latin typeface="HGPｺﾞｼｯｸE" pitchFamily="50" charset="-128"/>
                <a:ea typeface="HGPｺﾞｼｯｸE" pitchFamily="50" charset="-128"/>
              </a:rPr>
              <a:t>示している。</a:t>
            </a:r>
            <a:endParaRPr kumimoji="1" lang="ja-JP" altLang="en-US" sz="2000" dirty="0">
              <a:latin typeface="HGPｺﾞｼｯｸE" pitchFamily="50" charset="-128"/>
              <a:ea typeface="HGPｺﾞｼｯｸE" pitchFamily="50" charset="-128"/>
            </a:endParaRPr>
          </a:p>
        </p:txBody>
      </p:sp>
      <p:pic>
        <p:nvPicPr>
          <p:cNvPr id="18" name="図 17" descr="eachvor_p5.png"/>
          <p:cNvPicPr>
            <a:picLocks noChangeAspect="1"/>
          </p:cNvPicPr>
          <p:nvPr/>
        </p:nvPicPr>
        <p:blipFill>
          <a:blip r:embed="rId6" cstate="print"/>
          <a:srcRect l="10469" b="14872"/>
          <a:stretch>
            <a:fillRect/>
          </a:stretch>
        </p:blipFill>
        <p:spPr>
          <a:xfrm>
            <a:off x="4786315" y="1428737"/>
            <a:ext cx="4357719" cy="2071703"/>
          </a:xfrm>
          <a:prstGeom prst="rect">
            <a:avLst/>
          </a:prstGeom>
        </p:spPr>
      </p:pic>
      <p:sp>
        <p:nvSpPr>
          <p:cNvPr id="12" name="テキスト ボックス 11"/>
          <p:cNvSpPr txBox="1"/>
          <p:nvPr/>
        </p:nvSpPr>
        <p:spPr>
          <a:xfrm>
            <a:off x="4786315" y="3000374"/>
            <a:ext cx="1571604" cy="461665"/>
          </a:xfrm>
          <a:prstGeom prst="rect">
            <a:avLst/>
          </a:prstGeom>
          <a:noFill/>
        </p:spPr>
        <p:txBody>
          <a:bodyPr wrap="square" rtlCol="0">
            <a:spAutoFit/>
          </a:bodyPr>
          <a:lstStyle/>
          <a:p>
            <a:r>
              <a:rPr kumimoji="1" lang="en-US" altLang="ja-JP" sz="2400" dirty="0" smtClean="0"/>
              <a:t>(b) U</a:t>
            </a:r>
            <a:r>
              <a:rPr kumimoji="1" lang="en-US" altLang="ja-JP" sz="1400" dirty="0" smtClean="0"/>
              <a:t>0</a:t>
            </a:r>
            <a:r>
              <a:rPr kumimoji="1" lang="en-US" altLang="ja-JP" sz="2400" dirty="0" smtClean="0"/>
              <a:t> = 5</a:t>
            </a:r>
            <a:endParaRPr kumimoji="1" lang="ja-JP" altLang="en-US" sz="2400" dirty="0"/>
          </a:p>
        </p:txBody>
      </p:sp>
      <p:pic>
        <p:nvPicPr>
          <p:cNvPr id="20" name="図 19" descr="eachvor_p15.png"/>
          <p:cNvPicPr>
            <a:picLocks noChangeAspect="1"/>
          </p:cNvPicPr>
          <p:nvPr/>
        </p:nvPicPr>
        <p:blipFill>
          <a:blip r:embed="rId7" cstate="print"/>
          <a:srcRect l="10470" t="3130"/>
          <a:stretch>
            <a:fillRect/>
          </a:stretch>
        </p:blipFill>
        <p:spPr>
          <a:xfrm>
            <a:off x="4786315" y="3643314"/>
            <a:ext cx="4357687" cy="2357454"/>
          </a:xfrm>
          <a:prstGeom prst="rect">
            <a:avLst/>
          </a:prstGeom>
        </p:spPr>
      </p:pic>
      <p:sp>
        <p:nvSpPr>
          <p:cNvPr id="21" name="正方形/長方形 20"/>
          <p:cNvSpPr/>
          <p:nvPr/>
        </p:nvSpPr>
        <p:spPr>
          <a:xfrm>
            <a:off x="4500563" y="5643579"/>
            <a:ext cx="571504" cy="14287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786313" y="5143514"/>
            <a:ext cx="1794596" cy="461665"/>
          </a:xfrm>
          <a:prstGeom prst="rect">
            <a:avLst/>
          </a:prstGeom>
          <a:noFill/>
        </p:spPr>
        <p:txBody>
          <a:bodyPr wrap="square" rtlCol="0">
            <a:spAutoFit/>
          </a:bodyPr>
          <a:lstStyle/>
          <a:p>
            <a:r>
              <a:rPr kumimoji="1" lang="en-US" altLang="ja-JP" sz="2400" dirty="0" smtClean="0"/>
              <a:t>(d) U</a:t>
            </a:r>
            <a:r>
              <a:rPr kumimoji="1" lang="en-US" altLang="ja-JP" sz="1400" dirty="0" smtClean="0"/>
              <a:t>0</a:t>
            </a:r>
            <a:r>
              <a:rPr kumimoji="1" lang="en-US" altLang="ja-JP" sz="2400" dirty="0" smtClean="0"/>
              <a:t> = 15</a:t>
            </a:r>
            <a:endParaRPr kumimoji="1" lang="ja-JP" altLang="en-US" sz="2400" dirty="0"/>
          </a:p>
        </p:txBody>
      </p:sp>
      <p:sp>
        <p:nvSpPr>
          <p:cNvPr id="22" name="タイトル 21"/>
          <p:cNvSpPr>
            <a:spLocks noGrp="1"/>
          </p:cNvSpPr>
          <p:nvPr>
            <p:ph type="title"/>
          </p:nvPr>
        </p:nvSpPr>
        <p:spPr/>
        <p:txBody>
          <a:bodyPr/>
          <a:lstStyle/>
          <a:p>
            <a:r>
              <a:rPr kumimoji="1" lang="ja-JP" altLang="en-US" dirty="0" smtClean="0"/>
              <a:t>一般風の違いによる渦の強度変化</a:t>
            </a:r>
            <a:endParaRPr kumimoji="1" lang="ja-JP" alt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p:cNvSpPr txBox="1"/>
          <p:nvPr/>
        </p:nvSpPr>
        <p:spPr>
          <a:xfrm>
            <a:off x="2428861" y="2000242"/>
            <a:ext cx="4714907" cy="1938992"/>
          </a:xfrm>
          <a:prstGeom prst="rect">
            <a:avLst/>
          </a:prstGeom>
          <a:noFill/>
        </p:spPr>
        <p:txBody>
          <a:bodyPr wrap="square" rtlCol="0">
            <a:spAutoFit/>
          </a:bodyPr>
          <a:lstStyle/>
          <a:p>
            <a:r>
              <a:rPr kumimoji="1" lang="ja-JP" altLang="en-US" sz="2000" dirty="0" smtClean="0">
                <a:latin typeface="HGPｺﾞｼｯｸE" pitchFamily="50" charset="-128"/>
                <a:ea typeface="HGPｺﾞｼｯｸE" pitchFamily="50" charset="-128"/>
              </a:rPr>
              <a:t>・</a:t>
            </a:r>
            <a:r>
              <a:rPr lang="ja-JP" altLang="en-US" sz="2000" dirty="0" smtClean="0">
                <a:latin typeface="HGPｺﾞｼｯｸE" pitchFamily="50" charset="-128"/>
                <a:ea typeface="HGPｺﾞｼｯｸE" pitchFamily="50" charset="-128"/>
              </a:rPr>
              <a:t>組織的な（セル状）対流構造</a:t>
            </a:r>
            <a:r>
              <a:rPr kumimoji="1" lang="ja-JP" altLang="en-US" sz="2000" dirty="0" smtClean="0">
                <a:latin typeface="HGPｺﾞｼｯｸE" pitchFamily="50" charset="-128"/>
                <a:ea typeface="HGPｺﾞｼｯｸE" pitchFamily="50" charset="-128"/>
              </a:rPr>
              <a:t>が壊れてくる</a:t>
            </a:r>
            <a:endParaRPr kumimoji="1" lang="en-US" altLang="ja-JP" sz="2000" dirty="0" smtClean="0">
              <a:latin typeface="HGPｺﾞｼｯｸE" pitchFamily="50" charset="-128"/>
              <a:ea typeface="HGPｺﾞｼｯｸE" pitchFamily="50" charset="-128"/>
            </a:endParaRPr>
          </a:p>
          <a:p>
            <a:endParaRPr kumimoji="1" lang="en-US" altLang="ja-JP" sz="2000" dirty="0" smtClean="0">
              <a:latin typeface="HGPｺﾞｼｯｸE" pitchFamily="50" charset="-128"/>
              <a:ea typeface="HGPｺﾞｼｯｸE" pitchFamily="50" charset="-128"/>
            </a:endParaRPr>
          </a:p>
          <a:p>
            <a:r>
              <a:rPr lang="ja-JP" altLang="en-US" sz="2000" dirty="0" smtClean="0">
                <a:latin typeface="HGPｺﾞｼｯｸE" pitchFamily="50" charset="-128"/>
                <a:ea typeface="HGPｺﾞｼｯｸE" pitchFamily="50" charset="-128"/>
              </a:rPr>
              <a:t>・風速変動が大きくなり、拡散性が強まる</a:t>
            </a:r>
            <a:endParaRPr lang="en-US" altLang="ja-JP" sz="2000" dirty="0" smtClean="0">
              <a:latin typeface="HGPｺﾞｼｯｸE" pitchFamily="50" charset="-128"/>
              <a:ea typeface="HGPｺﾞｼｯｸE" pitchFamily="50" charset="-128"/>
            </a:endParaRPr>
          </a:p>
          <a:p>
            <a:endParaRPr lang="en-US" altLang="ja-JP" sz="2000" dirty="0" smtClean="0">
              <a:latin typeface="HGPｺﾞｼｯｸE" pitchFamily="50" charset="-128"/>
              <a:ea typeface="HGPｺﾞｼｯｸE" pitchFamily="50" charset="-128"/>
            </a:endParaRPr>
          </a:p>
          <a:p>
            <a:endParaRPr lang="en-US" altLang="ja-JP" sz="2000" dirty="0" smtClean="0">
              <a:latin typeface="HGPｺﾞｼｯｸE" pitchFamily="50" charset="-128"/>
              <a:ea typeface="HGPｺﾞｼｯｸE" pitchFamily="50" charset="-128"/>
            </a:endParaRPr>
          </a:p>
          <a:p>
            <a:r>
              <a:rPr kumimoji="1" lang="ja-JP" altLang="en-US" sz="2000" dirty="0" smtClean="0">
                <a:latin typeface="HGPｺﾞｼｯｸE" pitchFamily="50" charset="-128"/>
                <a:ea typeface="HGPｺﾞｼｯｸE" pitchFamily="50" charset="-128"/>
              </a:rPr>
              <a:t>・地表面からの熱フラックスが増大する</a:t>
            </a:r>
            <a:endParaRPr kumimoji="1" lang="ja-JP" altLang="en-US" sz="2000" dirty="0">
              <a:latin typeface="HGPｺﾞｼｯｸE" pitchFamily="50" charset="-128"/>
              <a:ea typeface="HGPｺﾞｼｯｸE" pitchFamily="50" charset="-128"/>
            </a:endParaRPr>
          </a:p>
        </p:txBody>
      </p:sp>
      <p:sp>
        <p:nvSpPr>
          <p:cNvPr id="5" name="テキスト ボックス 4"/>
          <p:cNvSpPr txBox="1"/>
          <p:nvPr/>
        </p:nvSpPr>
        <p:spPr>
          <a:xfrm>
            <a:off x="928663" y="1428736"/>
            <a:ext cx="2071704" cy="400110"/>
          </a:xfrm>
          <a:prstGeom prst="rect">
            <a:avLst/>
          </a:prstGeom>
          <a:noFill/>
        </p:spPr>
        <p:txBody>
          <a:bodyPr wrap="square" rtlCol="0">
            <a:spAutoFit/>
          </a:bodyPr>
          <a:lstStyle/>
          <a:p>
            <a:r>
              <a:rPr lang="ja-JP" altLang="en-US" sz="2000" dirty="0" smtClean="0">
                <a:latin typeface="HGPｺﾞｼｯｸE" pitchFamily="50" charset="-128"/>
                <a:ea typeface="HGPｺﾞｼｯｸE" pitchFamily="50" charset="-128"/>
              </a:rPr>
              <a:t>考えられる</a:t>
            </a:r>
            <a:r>
              <a:rPr kumimoji="1" lang="ja-JP" altLang="en-US" sz="2000" dirty="0" smtClean="0">
                <a:latin typeface="HGPｺﾞｼｯｸE" pitchFamily="50" charset="-128"/>
                <a:ea typeface="HGPｺﾞｼｯｸE" pitchFamily="50" charset="-128"/>
              </a:rPr>
              <a:t>要因</a:t>
            </a:r>
            <a:endParaRPr kumimoji="1" lang="ja-JP" altLang="en-US" sz="2000" dirty="0">
              <a:latin typeface="HGPｺﾞｼｯｸE" pitchFamily="50" charset="-128"/>
              <a:ea typeface="HGPｺﾞｼｯｸE" pitchFamily="50" charset="-128"/>
            </a:endParaRPr>
          </a:p>
        </p:txBody>
      </p:sp>
      <p:sp>
        <p:nvSpPr>
          <p:cNvPr id="6" name="テキスト ボックス 5"/>
          <p:cNvSpPr txBox="1"/>
          <p:nvPr/>
        </p:nvSpPr>
        <p:spPr>
          <a:xfrm>
            <a:off x="285722" y="2402611"/>
            <a:ext cx="1643072" cy="707886"/>
          </a:xfrm>
          <a:prstGeom prst="rect">
            <a:avLst/>
          </a:prstGeom>
          <a:noFill/>
        </p:spPr>
        <p:txBody>
          <a:bodyPr wrap="square" rtlCol="0">
            <a:spAutoFit/>
          </a:bodyPr>
          <a:lstStyle/>
          <a:p>
            <a:r>
              <a:rPr kumimoji="1" lang="ja-JP" altLang="en-US" sz="2000" dirty="0" smtClean="0">
                <a:latin typeface="HGPｺﾞｼｯｸE" pitchFamily="50" charset="-128"/>
                <a:ea typeface="HGPｺﾞｼｯｸE" pitchFamily="50" charset="-128"/>
              </a:rPr>
              <a:t>風速が強く</a:t>
            </a:r>
            <a:endParaRPr kumimoji="1" lang="en-US" altLang="ja-JP" sz="2000" dirty="0" smtClean="0">
              <a:latin typeface="HGPｺﾞｼｯｸE" pitchFamily="50" charset="-128"/>
              <a:ea typeface="HGPｺﾞｼｯｸE" pitchFamily="50" charset="-128"/>
            </a:endParaRPr>
          </a:p>
          <a:p>
            <a:r>
              <a:rPr kumimoji="1" lang="ja-JP" altLang="en-US" sz="2000" dirty="0" smtClean="0">
                <a:latin typeface="HGPｺﾞｼｯｸE" pitchFamily="50" charset="-128"/>
                <a:ea typeface="HGPｺﾞｼｯｸE" pitchFamily="50" charset="-128"/>
              </a:rPr>
              <a:t>なると・・・</a:t>
            </a:r>
            <a:endParaRPr kumimoji="1" lang="ja-JP" altLang="en-US" sz="2000" dirty="0">
              <a:latin typeface="HGPｺﾞｼｯｸE" pitchFamily="50" charset="-128"/>
              <a:ea typeface="HGPｺﾞｼｯｸE" pitchFamily="50" charset="-128"/>
            </a:endParaRPr>
          </a:p>
        </p:txBody>
      </p:sp>
      <p:cxnSp>
        <p:nvCxnSpPr>
          <p:cNvPr id="7" name="直線コネクタ 6"/>
          <p:cNvCxnSpPr/>
          <p:nvPr/>
        </p:nvCxnSpPr>
        <p:spPr>
          <a:xfrm>
            <a:off x="1857358" y="2786058"/>
            <a:ext cx="357191"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rot="5400000">
            <a:off x="1393806" y="2964651"/>
            <a:ext cx="1642279" cy="79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2214545" y="2143116"/>
            <a:ext cx="214315"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2214545" y="3784602"/>
            <a:ext cx="214315"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2214545" y="2784470"/>
            <a:ext cx="214315" cy="15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角丸四角形 11"/>
          <p:cNvSpPr/>
          <p:nvPr/>
        </p:nvSpPr>
        <p:spPr>
          <a:xfrm>
            <a:off x="2428860" y="2000242"/>
            <a:ext cx="4786346" cy="1071568"/>
          </a:xfrm>
          <a:prstGeom prst="round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テキスト ボックス 12"/>
          <p:cNvSpPr txBox="1"/>
          <p:nvPr/>
        </p:nvSpPr>
        <p:spPr>
          <a:xfrm>
            <a:off x="7286644" y="2026499"/>
            <a:ext cx="1643074" cy="830997"/>
          </a:xfrm>
          <a:prstGeom prst="rect">
            <a:avLst/>
          </a:prstGeom>
          <a:noFill/>
        </p:spPr>
        <p:txBody>
          <a:bodyPr wrap="square" rtlCol="0">
            <a:spAutoFit/>
          </a:bodyPr>
          <a:lstStyle/>
          <a:p>
            <a:r>
              <a:rPr kumimoji="1" lang="en-US" altLang="ja-JP" sz="2400" dirty="0" smtClean="0">
                <a:solidFill>
                  <a:schemeClr val="tx2"/>
                </a:solidFill>
                <a:latin typeface="Arial" pitchFamily="34" charset="0"/>
                <a:ea typeface="HGP創英角ﾎﾟｯﾌﾟ体" pitchFamily="50" charset="-128"/>
              </a:rPr>
              <a:t>Negative</a:t>
            </a:r>
          </a:p>
          <a:p>
            <a:r>
              <a:rPr lang="en-US" altLang="ja-JP" sz="2400" dirty="0" smtClean="0">
                <a:solidFill>
                  <a:schemeClr val="tx2"/>
                </a:solidFill>
                <a:latin typeface="Arial" pitchFamily="34" charset="0"/>
                <a:ea typeface="HGP創英角ﾎﾟｯﾌﾟ体" pitchFamily="50" charset="-128"/>
              </a:rPr>
              <a:t>       </a:t>
            </a:r>
            <a:r>
              <a:rPr kumimoji="1" lang="en-US" altLang="ja-JP" sz="2400" dirty="0" smtClean="0">
                <a:solidFill>
                  <a:schemeClr val="tx2"/>
                </a:solidFill>
                <a:latin typeface="Arial" pitchFamily="34" charset="0"/>
                <a:ea typeface="HGP創英角ﾎﾟｯﾌﾟ体" pitchFamily="50" charset="-128"/>
              </a:rPr>
              <a:t>role</a:t>
            </a:r>
            <a:endParaRPr kumimoji="1" lang="ja-JP" altLang="en-US" sz="2400" dirty="0">
              <a:solidFill>
                <a:schemeClr val="tx2"/>
              </a:solidFill>
              <a:latin typeface="Arial" pitchFamily="34" charset="0"/>
              <a:ea typeface="HGP創英角ﾎﾟｯﾌﾟ体" pitchFamily="50" charset="-128"/>
            </a:endParaRPr>
          </a:p>
        </p:txBody>
      </p:sp>
      <p:sp>
        <p:nvSpPr>
          <p:cNvPr id="14" name="角丸四角形 13"/>
          <p:cNvSpPr/>
          <p:nvPr/>
        </p:nvSpPr>
        <p:spPr>
          <a:xfrm>
            <a:off x="2428861" y="3500438"/>
            <a:ext cx="4500595" cy="42862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p:cNvSpPr txBox="1"/>
          <p:nvPr/>
        </p:nvSpPr>
        <p:spPr>
          <a:xfrm>
            <a:off x="7072331" y="3240945"/>
            <a:ext cx="1857388" cy="830997"/>
          </a:xfrm>
          <a:prstGeom prst="rect">
            <a:avLst/>
          </a:prstGeom>
          <a:noFill/>
        </p:spPr>
        <p:txBody>
          <a:bodyPr wrap="square" rtlCol="0">
            <a:spAutoFit/>
          </a:bodyPr>
          <a:lstStyle/>
          <a:p>
            <a:r>
              <a:rPr lang="en-US" altLang="ja-JP" sz="2400" dirty="0" smtClean="0">
                <a:solidFill>
                  <a:srgbClr val="FF0000"/>
                </a:solidFill>
                <a:latin typeface="Arial" pitchFamily="34" charset="0"/>
                <a:ea typeface="HGP創英角ﾎﾟｯﾌﾟ体" pitchFamily="50" charset="-128"/>
              </a:rPr>
              <a:t>Posi</a:t>
            </a:r>
            <a:r>
              <a:rPr kumimoji="1" lang="en-US" altLang="ja-JP" sz="2400" dirty="0" smtClean="0">
                <a:solidFill>
                  <a:srgbClr val="FF0000"/>
                </a:solidFill>
                <a:latin typeface="Arial" pitchFamily="34" charset="0"/>
                <a:ea typeface="HGP創英角ﾎﾟｯﾌﾟ体" pitchFamily="50" charset="-128"/>
              </a:rPr>
              <a:t>tive</a:t>
            </a:r>
          </a:p>
          <a:p>
            <a:r>
              <a:rPr lang="en-US" altLang="ja-JP" sz="2400" dirty="0" smtClean="0">
                <a:solidFill>
                  <a:srgbClr val="FF0000"/>
                </a:solidFill>
                <a:latin typeface="Arial" pitchFamily="34" charset="0"/>
                <a:ea typeface="HGP創英角ﾎﾟｯﾌﾟ体" pitchFamily="50" charset="-128"/>
              </a:rPr>
              <a:t>       </a:t>
            </a:r>
            <a:r>
              <a:rPr kumimoji="1" lang="en-US" altLang="ja-JP" sz="2400" dirty="0" smtClean="0">
                <a:solidFill>
                  <a:srgbClr val="FF0000"/>
                </a:solidFill>
                <a:latin typeface="Arial" pitchFamily="34" charset="0"/>
                <a:ea typeface="HGP創英角ﾎﾟｯﾌﾟ体" pitchFamily="50" charset="-128"/>
              </a:rPr>
              <a:t>role</a:t>
            </a:r>
            <a:endParaRPr kumimoji="1" lang="ja-JP" altLang="en-US" sz="2400" dirty="0">
              <a:solidFill>
                <a:srgbClr val="FF0000"/>
              </a:solidFill>
              <a:latin typeface="Arial" pitchFamily="34" charset="0"/>
              <a:ea typeface="HGP創英角ﾎﾟｯﾌﾟ体" pitchFamily="50" charset="-128"/>
            </a:endParaRPr>
          </a:p>
        </p:txBody>
      </p:sp>
      <p:sp>
        <p:nvSpPr>
          <p:cNvPr id="16" name="テキスト ボックス 15"/>
          <p:cNvSpPr txBox="1"/>
          <p:nvPr/>
        </p:nvSpPr>
        <p:spPr>
          <a:xfrm>
            <a:off x="714348" y="357166"/>
            <a:ext cx="7715304" cy="707886"/>
          </a:xfrm>
          <a:prstGeom prst="rect">
            <a:avLst/>
          </a:prstGeom>
          <a:noFill/>
        </p:spPr>
        <p:txBody>
          <a:bodyPr wrap="square" rtlCol="0">
            <a:spAutoFit/>
          </a:bodyPr>
          <a:lstStyle/>
          <a:p>
            <a:r>
              <a:rPr kumimoji="1" lang="ja-JP" altLang="en-US" sz="4000" dirty="0" smtClean="0">
                <a:latin typeface="HGPｺﾞｼｯｸE" pitchFamily="50" charset="-128"/>
                <a:ea typeface="HGPｺﾞｼｯｸE" pitchFamily="50" charset="-128"/>
              </a:rPr>
              <a:t>一般風ごとに</a:t>
            </a:r>
            <a:r>
              <a:rPr kumimoji="1" lang="ja-JP" altLang="en-US" sz="4000" dirty="0" smtClean="0">
                <a:latin typeface="HGPｺﾞｼｯｸE" pitchFamily="50" charset="-128"/>
                <a:ea typeface="HGPｺﾞｼｯｸE" pitchFamily="50" charset="-128"/>
              </a:rPr>
              <a:t>違いが見られた要因</a:t>
            </a:r>
            <a:endParaRPr kumimoji="1" lang="ja-JP" altLang="en-US" sz="4000" dirty="0">
              <a:latin typeface="HGPｺﾞｼｯｸE" pitchFamily="50" charset="-128"/>
              <a:ea typeface="HGPｺﾞｼｯｸE" pitchFamily="50" charset="-128"/>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descr="fig2.png"/>
          <p:cNvPicPr>
            <a:picLocks noChangeAspect="1"/>
          </p:cNvPicPr>
          <p:nvPr/>
        </p:nvPicPr>
        <p:blipFill>
          <a:blip r:embed="rId3" cstate="print"/>
          <a:stretch>
            <a:fillRect/>
          </a:stretch>
        </p:blipFill>
        <p:spPr>
          <a:xfrm>
            <a:off x="1828794" y="1504946"/>
            <a:ext cx="5486411" cy="3848108"/>
          </a:xfrm>
          <a:prstGeom prst="rect">
            <a:avLst/>
          </a:prstGeom>
        </p:spPr>
      </p:pic>
      <p:graphicFrame>
        <p:nvGraphicFramePr>
          <p:cNvPr id="51202" name="Object 2"/>
          <p:cNvGraphicFramePr>
            <a:graphicFrameLocks noChangeAspect="1"/>
          </p:cNvGraphicFramePr>
          <p:nvPr/>
        </p:nvGraphicFramePr>
        <p:xfrm>
          <a:off x="848894" y="5715016"/>
          <a:ext cx="1919682" cy="615950"/>
        </p:xfrm>
        <a:graphic>
          <a:graphicData uri="http://schemas.openxmlformats.org/presentationml/2006/ole">
            <p:oleObj spid="_x0000_s50178" name="数式" r:id="rId4" imgW="1028520" imgH="330120" progId="Equation.3">
              <p:embed/>
            </p:oleObj>
          </a:graphicData>
        </a:graphic>
      </p:graphicFrame>
      <p:sp>
        <p:nvSpPr>
          <p:cNvPr id="8" name="テキスト ボックス 7"/>
          <p:cNvSpPr txBox="1"/>
          <p:nvPr/>
        </p:nvSpPr>
        <p:spPr>
          <a:xfrm>
            <a:off x="2714611" y="5917188"/>
            <a:ext cx="6072231" cy="369332"/>
          </a:xfrm>
          <a:prstGeom prst="rect">
            <a:avLst/>
          </a:prstGeom>
          <a:noFill/>
        </p:spPr>
        <p:txBody>
          <a:bodyPr wrap="square" rtlCol="0">
            <a:spAutoFit/>
          </a:bodyPr>
          <a:lstStyle/>
          <a:p>
            <a:r>
              <a:rPr lang="ja-JP" altLang="en-US" dirty="0" smtClean="0">
                <a:latin typeface="HGPｺﾞｼｯｸE" pitchFamily="50" charset="-128"/>
                <a:ea typeface="HGPｺﾞｼｯｸE" pitchFamily="50" charset="-128"/>
              </a:rPr>
              <a:t>：対流速度スケール</a:t>
            </a:r>
            <a:r>
              <a:rPr kumimoji="1" lang="ja-JP" altLang="en-US" dirty="0" smtClean="0">
                <a:latin typeface="HGPｺﾞｼｯｸE" pitchFamily="50" charset="-128"/>
                <a:ea typeface="HGPｺﾞｼｯｸE" pitchFamily="50" charset="-128"/>
              </a:rPr>
              <a:t> 　　　　　　　　　　　　      ：摩擦速度</a:t>
            </a:r>
            <a:endParaRPr kumimoji="1" lang="ja-JP" altLang="en-US" dirty="0">
              <a:latin typeface="HGPｺﾞｼｯｸE" pitchFamily="50" charset="-128"/>
              <a:ea typeface="HGPｺﾞｼｯｸE" pitchFamily="50" charset="-128"/>
            </a:endParaRPr>
          </a:p>
        </p:txBody>
      </p:sp>
      <p:graphicFrame>
        <p:nvGraphicFramePr>
          <p:cNvPr id="51203" name="Object 5"/>
          <p:cNvGraphicFramePr>
            <a:graphicFrameLocks noChangeAspect="1"/>
          </p:cNvGraphicFramePr>
          <p:nvPr/>
        </p:nvGraphicFramePr>
        <p:xfrm>
          <a:off x="5286380" y="5880938"/>
          <a:ext cx="1785950" cy="477020"/>
        </p:xfrm>
        <a:graphic>
          <a:graphicData uri="http://schemas.openxmlformats.org/presentationml/2006/ole">
            <p:oleObj spid="_x0000_s50179" name="数式" r:id="rId5" imgW="901440" imgH="241200" progId="Equation.3">
              <p:embed/>
            </p:oleObj>
          </a:graphicData>
        </a:graphic>
      </p:graphicFrame>
      <p:sp>
        <p:nvSpPr>
          <p:cNvPr id="7" name="タイトル 6"/>
          <p:cNvSpPr>
            <a:spLocks noGrp="1"/>
          </p:cNvSpPr>
          <p:nvPr>
            <p:ph type="title"/>
          </p:nvPr>
        </p:nvSpPr>
        <p:spPr/>
        <p:txBody>
          <a:bodyPr/>
          <a:lstStyle/>
          <a:p>
            <a:r>
              <a:rPr kumimoji="1" lang="ja-JP" altLang="en-US" dirty="0" smtClean="0"/>
              <a:t>安定度との関係</a:t>
            </a:r>
            <a:endParaRPr kumimoji="1" lang="ja-JP" alt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kumimoji="1" lang="ja-JP" altLang="en-US" dirty="0" smtClean="0"/>
              <a:t>まとめと今後の展開</a:t>
            </a:r>
            <a:endParaRPr kumimoji="1" lang="ja-JP" altLang="en-US" dirty="0"/>
          </a:p>
        </p:txBody>
      </p:sp>
      <p:sp>
        <p:nvSpPr>
          <p:cNvPr id="4" name="コンテンツ プレースホルダ 3"/>
          <p:cNvSpPr>
            <a:spLocks noGrp="1"/>
          </p:cNvSpPr>
          <p:nvPr>
            <p:ph idx="1"/>
          </p:nvPr>
        </p:nvSpPr>
        <p:spPr/>
        <p:txBody>
          <a:bodyPr/>
          <a:lstStyle/>
          <a:p>
            <a:r>
              <a:rPr kumimoji="1" lang="ja-JP" altLang="en-US" dirty="0" smtClean="0"/>
              <a:t>渦の強化・維持においては、複数の渦の融合により強い渦が形成されること、立ち上げ・引き伸ばしによる強い渦の維持、が重要なメカニズム</a:t>
            </a:r>
            <a:endParaRPr kumimoji="1" lang="en-US" altLang="ja-JP" dirty="0" smtClean="0"/>
          </a:p>
          <a:p>
            <a:r>
              <a:rPr lang="ja-JP" altLang="en-US" dirty="0" smtClean="0"/>
              <a:t>一般風の影響は、弱から中程度の風速の場合に最も多数・最も強い渦が形成される、ということに</a:t>
            </a:r>
            <a:r>
              <a:rPr lang="ja-JP" altLang="en-US" dirty="0" smtClean="0"/>
              <a:t>表れる</a:t>
            </a:r>
            <a:endParaRPr lang="en-US" altLang="ja-JP" dirty="0" smtClean="0"/>
          </a:p>
          <a:p>
            <a:endParaRPr kumimoji="1" lang="en-US" altLang="ja-JP" dirty="0" smtClean="0"/>
          </a:p>
          <a:p>
            <a:r>
              <a:rPr lang="ja-JP" altLang="en-US" dirty="0" smtClean="0"/>
              <a:t>渦の強さは混合層の深さによってどう変化するか？</a:t>
            </a:r>
            <a:endParaRPr lang="en-US" altLang="ja-JP" dirty="0" smtClean="0"/>
          </a:p>
          <a:p>
            <a:r>
              <a:rPr kumimoji="1" lang="ja-JP" altLang="en-US" dirty="0" smtClean="0"/>
              <a:t>空気密度</a:t>
            </a:r>
            <a:r>
              <a:rPr kumimoji="1" lang="ja-JP" altLang="en-US" dirty="0" smtClean="0"/>
              <a:t>の違いはどう影響するか？</a:t>
            </a:r>
            <a:endParaRPr kumimoji="1" lang="ja-JP" altLang="en-US" dirty="0"/>
          </a:p>
        </p:txBody>
      </p:sp>
      <p:sp>
        <p:nvSpPr>
          <p:cNvPr id="2" name="フッター プレースホルダ 1"/>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p>
            <a:r>
              <a:rPr lang="ja-JP" altLang="en-US" dirty="0" smtClean="0"/>
              <a:t>古くから存在は知られていた</a:t>
            </a:r>
            <a:endParaRPr kumimoji="1" lang="ja-JP" altLang="en-US" dirty="0"/>
          </a:p>
        </p:txBody>
      </p:sp>
      <p:sp>
        <p:nvSpPr>
          <p:cNvPr id="4" name="フッター プレースホルダ 3"/>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pic>
        <p:nvPicPr>
          <p:cNvPr id="6" name="図 5" descr="dustdevil_drawing.jpg"/>
          <p:cNvPicPr>
            <a:picLocks noChangeAspect="1"/>
          </p:cNvPicPr>
          <p:nvPr/>
        </p:nvPicPr>
        <p:blipFill>
          <a:blip r:embed="rId2" cstate="print"/>
          <a:stretch>
            <a:fillRect/>
          </a:stretch>
        </p:blipFill>
        <p:spPr>
          <a:xfrm>
            <a:off x="971600" y="1688911"/>
            <a:ext cx="7130207" cy="4332377"/>
          </a:xfrm>
          <a:prstGeom prst="rect">
            <a:avLst/>
          </a:prstGeom>
        </p:spPr>
      </p:pic>
      <p:sp>
        <p:nvSpPr>
          <p:cNvPr id="7" name="テキスト ボックス 6"/>
          <p:cNvSpPr txBox="1"/>
          <p:nvPr/>
        </p:nvSpPr>
        <p:spPr>
          <a:xfrm>
            <a:off x="5292080" y="6084004"/>
            <a:ext cx="3456384" cy="369332"/>
          </a:xfrm>
          <a:prstGeom prst="rect">
            <a:avLst/>
          </a:prstGeom>
          <a:noFill/>
        </p:spPr>
        <p:txBody>
          <a:bodyPr wrap="square" rtlCol="0">
            <a:spAutoFit/>
          </a:bodyPr>
          <a:lstStyle/>
          <a:p>
            <a:pPr algn="ctr"/>
            <a:r>
              <a:rPr kumimoji="1" lang="en-US" altLang="ja-JP" dirty="0" smtClean="0"/>
              <a:t>(</a:t>
            </a:r>
            <a:r>
              <a:rPr kumimoji="1" lang="en-US" altLang="ja-JP" dirty="0" err="1" smtClean="0"/>
              <a:t>Nalivkin</a:t>
            </a:r>
            <a:r>
              <a:rPr kumimoji="1" lang="en-US" altLang="ja-JP" dirty="0" smtClean="0"/>
              <a:t> 1983, Fig. 216)</a:t>
            </a:r>
            <a:endParaRPr kumimoji="1" lang="ja-JP" altLang="en-US" dirty="0"/>
          </a:p>
        </p:txBody>
      </p:sp>
      <p:sp>
        <p:nvSpPr>
          <p:cNvPr id="8" name="テキスト ボックス 7"/>
          <p:cNvSpPr txBox="1"/>
          <p:nvPr/>
        </p:nvSpPr>
        <p:spPr>
          <a:xfrm>
            <a:off x="1331640" y="980728"/>
            <a:ext cx="6264696" cy="646331"/>
          </a:xfrm>
          <a:prstGeom prst="rect">
            <a:avLst/>
          </a:prstGeom>
          <a:noFill/>
        </p:spPr>
        <p:txBody>
          <a:bodyPr wrap="square" rtlCol="0">
            <a:spAutoFit/>
          </a:bodyPr>
          <a:lstStyle/>
          <a:p>
            <a:pPr algn="ctr"/>
            <a:r>
              <a:rPr kumimoji="1" lang="ja-JP" altLang="en-US" dirty="0" smtClean="0"/>
              <a:t>ロシアの探検家によるツァイダム盆地のダストストームの観察（</a:t>
            </a:r>
            <a:r>
              <a:rPr kumimoji="1" lang="en-US" altLang="ja-JP" dirty="0" err="1" smtClean="0"/>
              <a:t>Przheval’skii</a:t>
            </a:r>
            <a:r>
              <a:rPr kumimoji="1" lang="en-US" altLang="ja-JP" dirty="0" smtClean="0"/>
              <a:t> 1883</a:t>
            </a:r>
            <a:r>
              <a:rPr kumimoji="1" lang="ja-JP" altLang="en-US" dirty="0" err="1" smtClean="0"/>
              <a:t>，</a:t>
            </a:r>
            <a:r>
              <a:rPr kumimoji="1" lang="ja-JP" altLang="en-US" dirty="0" smtClean="0"/>
              <a:t>絵は</a:t>
            </a:r>
            <a:r>
              <a:rPr kumimoji="1" lang="en-US" altLang="ja-JP" dirty="0" err="1" smtClean="0"/>
              <a:t>Roborovskii</a:t>
            </a:r>
            <a:r>
              <a:rPr kumimoji="1" lang="ja-JP" altLang="en-US" dirty="0" smtClean="0"/>
              <a:t>）</a:t>
            </a:r>
            <a:endParaRPr kumimoji="1" lang="ja-JP" alt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lstStyle/>
          <a:p>
            <a:r>
              <a:rPr kumimoji="1" lang="ja-JP" altLang="en-US" dirty="0" smtClean="0"/>
              <a:t>参考論文</a:t>
            </a:r>
            <a:endParaRPr kumimoji="1" lang="ja-JP" altLang="en-US" dirty="0"/>
          </a:p>
        </p:txBody>
      </p:sp>
      <p:sp>
        <p:nvSpPr>
          <p:cNvPr id="5" name="コンテンツ プレースホルダ 4"/>
          <p:cNvSpPr>
            <a:spLocks noGrp="1"/>
          </p:cNvSpPr>
          <p:nvPr>
            <p:ph idx="1"/>
          </p:nvPr>
        </p:nvSpPr>
        <p:spPr/>
        <p:txBody>
          <a:bodyPr>
            <a:normAutofit/>
          </a:bodyPr>
          <a:lstStyle/>
          <a:p>
            <a:r>
              <a:rPr lang="en-US" altLang="ja-JP" sz="2000" dirty="0" err="1" smtClean="0"/>
              <a:t>Ohno</a:t>
            </a:r>
            <a:r>
              <a:rPr lang="en-US" altLang="ja-JP" sz="2000" dirty="0" smtClean="0"/>
              <a:t>, H., and T. </a:t>
            </a:r>
            <a:r>
              <a:rPr lang="en-US" altLang="ja-JP" sz="2000" dirty="0" err="1" smtClean="0"/>
              <a:t>Takemi</a:t>
            </a:r>
            <a:r>
              <a:rPr lang="en-US" altLang="ja-JP" sz="2000" dirty="0" smtClean="0"/>
              <a:t>, 2010a: Mechanisms for intensification and maintenance of numerically simulated dust devils. </a:t>
            </a:r>
            <a:r>
              <a:rPr lang="en-US" altLang="ja-JP" sz="2000" i="1" dirty="0" smtClean="0"/>
              <a:t>Atmospheric Science Letter</a:t>
            </a:r>
            <a:r>
              <a:rPr lang="en-US" altLang="ja-JP" sz="2000" dirty="0" smtClean="0"/>
              <a:t>, Vol. 11, pp. 27-32., </a:t>
            </a:r>
            <a:r>
              <a:rPr lang="en-US" altLang="ja-JP" sz="2000" dirty="0" err="1" smtClean="0"/>
              <a:t>doi</a:t>
            </a:r>
            <a:r>
              <a:rPr lang="en-US" altLang="ja-JP" sz="2000" dirty="0" smtClean="0"/>
              <a:t>: 10.1002/asl.24.</a:t>
            </a:r>
            <a:r>
              <a:rPr lang="ja-JP" altLang="en-US" sz="2000" dirty="0" smtClean="0"/>
              <a:t>・・・渦の強化・維持過程</a:t>
            </a:r>
            <a:endParaRPr lang="en-US" altLang="ja-JP" sz="2000" dirty="0" smtClean="0"/>
          </a:p>
          <a:p>
            <a:r>
              <a:rPr lang="en-US" altLang="ja-JP" sz="2000" dirty="0" err="1" smtClean="0"/>
              <a:t>Ohno</a:t>
            </a:r>
            <a:r>
              <a:rPr lang="en-US" altLang="ja-JP" sz="2000" dirty="0" smtClean="0"/>
              <a:t>, H., and T. </a:t>
            </a:r>
            <a:r>
              <a:rPr lang="en-US" altLang="ja-JP" sz="2000" dirty="0" err="1" smtClean="0"/>
              <a:t>Takemi</a:t>
            </a:r>
            <a:r>
              <a:rPr lang="en-US" altLang="ja-JP" sz="2000" dirty="0" smtClean="0"/>
              <a:t>, 2010b: Numerical study for the effects of mean wind on the intensity and evolution of dust devils. </a:t>
            </a:r>
            <a:r>
              <a:rPr lang="en-US" altLang="ja-JP" sz="2000" i="1" dirty="0" smtClean="0"/>
              <a:t>Scientific Online Letters on the Atmosphere</a:t>
            </a:r>
            <a:r>
              <a:rPr lang="en-US" altLang="ja-JP" sz="2000" dirty="0" smtClean="0"/>
              <a:t>, Vol. 6A, pp. 5-8, doi:10.2151/sola.6A-002.</a:t>
            </a:r>
            <a:r>
              <a:rPr lang="ja-JP" altLang="en-US" sz="2000" dirty="0" smtClean="0"/>
              <a:t>・・・一般風の影響</a:t>
            </a:r>
            <a:endParaRPr lang="en-US" altLang="ja-JP" sz="2000" dirty="0" smtClean="0"/>
          </a:p>
          <a:p>
            <a:r>
              <a:rPr lang="ja-JP" altLang="ja-JP" sz="2000" dirty="0" smtClean="0"/>
              <a:t>大野 洋，竹見哲也，</a:t>
            </a:r>
            <a:r>
              <a:rPr lang="en-US" altLang="ja-JP" sz="2000" dirty="0" smtClean="0"/>
              <a:t>2009</a:t>
            </a:r>
            <a:r>
              <a:rPr lang="ja-JP" altLang="ja-JP" sz="2000" dirty="0" smtClean="0"/>
              <a:t>：数値計算パラメータによって変化する塵旋風の構造の感度実験．京都大学防災研究所年報，第</a:t>
            </a:r>
            <a:r>
              <a:rPr lang="en-US" altLang="ja-JP" sz="2000" dirty="0" smtClean="0"/>
              <a:t>52</a:t>
            </a:r>
            <a:r>
              <a:rPr lang="ja-JP" altLang="ja-JP" sz="2000" dirty="0" smtClean="0"/>
              <a:t>号</a:t>
            </a:r>
            <a:r>
              <a:rPr lang="en-US" altLang="ja-JP" sz="2000" dirty="0" smtClean="0"/>
              <a:t>B, pp. 465-470. (available online at http</a:t>
            </a:r>
            <a:r>
              <a:rPr lang="en-US" altLang="ja-JP" sz="2000" dirty="0" smtClean="0"/>
              <a:t>://www.dpri.kyoto-u.ac.jp/nenpo/no52/ronbunB</a:t>
            </a:r>
            <a:r>
              <a:rPr lang="en-US" altLang="ja-JP" sz="2000" dirty="0" smtClean="0"/>
              <a:t>/ a52b0p49.pdf )</a:t>
            </a:r>
            <a:r>
              <a:rPr lang="ja-JP" altLang="en-US" sz="2000" dirty="0" smtClean="0"/>
              <a:t>・・・解像度</a:t>
            </a:r>
            <a:r>
              <a:rPr lang="ja-JP" altLang="en-US" sz="2000" dirty="0" smtClean="0"/>
              <a:t>依存性</a:t>
            </a:r>
            <a:endParaRPr lang="en-US" altLang="ja-JP" sz="2000" dirty="0" smtClean="0"/>
          </a:p>
        </p:txBody>
      </p:sp>
      <p:sp>
        <p:nvSpPr>
          <p:cNvPr id="3" name="フッター プレースホルダ 2"/>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フッター プレースホルダ 3"/>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5" name="Picture 3" descr="tmp"/>
          <p:cNvPicPr>
            <a:picLocks noChangeAspect="1" noChangeArrowheads="1"/>
          </p:cNvPicPr>
          <p:nvPr/>
        </p:nvPicPr>
        <p:blipFill>
          <a:blip r:embed="rId3" cstate="print"/>
          <a:srcRect/>
          <a:stretch>
            <a:fillRect/>
          </a:stretch>
        </p:blipFill>
        <p:spPr bwMode="auto">
          <a:xfrm>
            <a:off x="403225" y="908720"/>
            <a:ext cx="3981450" cy="5399087"/>
          </a:xfrm>
          <a:prstGeom prst="rect">
            <a:avLst/>
          </a:prstGeom>
          <a:noFill/>
        </p:spPr>
      </p:pic>
      <p:sp>
        <p:nvSpPr>
          <p:cNvPr id="84996" name="Text Box 4"/>
          <p:cNvSpPr txBox="1">
            <a:spLocks noChangeArrowheads="1"/>
          </p:cNvSpPr>
          <p:nvPr/>
        </p:nvSpPr>
        <p:spPr bwMode="auto">
          <a:xfrm>
            <a:off x="700088" y="6237312"/>
            <a:ext cx="3424237" cy="366713"/>
          </a:xfrm>
          <a:prstGeom prst="rect">
            <a:avLst/>
          </a:prstGeom>
          <a:noFill/>
          <a:ln w="9525">
            <a:noFill/>
            <a:miter lim="800000"/>
            <a:headEnd/>
            <a:tailEnd/>
          </a:ln>
          <a:effectLst/>
        </p:spPr>
        <p:txBody>
          <a:bodyPr>
            <a:spAutoFit/>
          </a:bodyPr>
          <a:lstStyle/>
          <a:p>
            <a:pPr algn="ctr">
              <a:spcBef>
                <a:spcPct val="50000"/>
              </a:spcBef>
            </a:pPr>
            <a:r>
              <a:rPr lang="en-US" altLang="ja-JP" dirty="0"/>
              <a:t>(</a:t>
            </a:r>
            <a:r>
              <a:rPr lang="en-US" altLang="ja-JP" dirty="0" err="1"/>
              <a:t>Klemp</a:t>
            </a:r>
            <a:r>
              <a:rPr lang="en-US" altLang="ja-JP" dirty="0"/>
              <a:t> 1987, cf. </a:t>
            </a:r>
            <a:r>
              <a:rPr lang="en-US" altLang="ja-JP" dirty="0" err="1"/>
              <a:t>Rotunno</a:t>
            </a:r>
            <a:r>
              <a:rPr lang="en-US" altLang="ja-JP" dirty="0"/>
              <a:t> 1981)</a:t>
            </a:r>
          </a:p>
        </p:txBody>
      </p:sp>
      <p:sp>
        <p:nvSpPr>
          <p:cNvPr id="84997" name="Text Box 5"/>
          <p:cNvSpPr txBox="1">
            <a:spLocks noChangeArrowheads="1"/>
          </p:cNvSpPr>
          <p:nvPr/>
        </p:nvSpPr>
        <p:spPr bwMode="auto">
          <a:xfrm>
            <a:off x="4687888" y="1306513"/>
            <a:ext cx="4064000" cy="1603375"/>
          </a:xfrm>
          <a:prstGeom prst="rect">
            <a:avLst/>
          </a:prstGeom>
          <a:noFill/>
          <a:ln w="9525">
            <a:noFill/>
            <a:miter lim="800000"/>
            <a:headEnd/>
            <a:tailEnd/>
          </a:ln>
          <a:effectLst/>
        </p:spPr>
        <p:txBody>
          <a:bodyPr>
            <a:spAutoFit/>
          </a:bodyPr>
          <a:lstStyle/>
          <a:p>
            <a:pPr>
              <a:spcBef>
                <a:spcPct val="50000"/>
              </a:spcBef>
            </a:pPr>
            <a:r>
              <a:rPr lang="ja-JP" altLang="en-US"/>
              <a:t>風の鉛直シアー（</a:t>
            </a:r>
            <a:r>
              <a:rPr lang="en-US" altLang="ja-JP"/>
              <a:t>d</a:t>
            </a:r>
            <a:r>
              <a:rPr lang="en-US" altLang="ja-JP" b="1"/>
              <a:t>v</a:t>
            </a:r>
            <a:r>
              <a:rPr lang="en-US" altLang="ja-JP" baseline="-25000"/>
              <a:t>h</a:t>
            </a:r>
            <a:r>
              <a:rPr lang="en-US" altLang="ja-JP"/>
              <a:t>/dz</a:t>
            </a:r>
            <a:r>
              <a:rPr lang="ja-JP" altLang="en-US"/>
              <a:t>）が水平方向に軸を持った渦度場を表現している。</a:t>
            </a:r>
          </a:p>
          <a:p>
            <a:pPr>
              <a:spcBef>
                <a:spcPct val="50000"/>
              </a:spcBef>
            </a:pPr>
            <a:r>
              <a:rPr lang="ja-JP" altLang="en-US"/>
              <a:t>簡単のため、風向変化がない鉛直シアーの場を考えると、立ち上げ効果による渦度変化は次式で表せる：</a:t>
            </a:r>
          </a:p>
        </p:txBody>
      </p:sp>
      <p:graphicFrame>
        <p:nvGraphicFramePr>
          <p:cNvPr id="84998" name="Object 6"/>
          <p:cNvGraphicFramePr>
            <a:graphicFrameLocks noChangeAspect="1"/>
          </p:cNvGraphicFramePr>
          <p:nvPr/>
        </p:nvGraphicFramePr>
        <p:xfrm>
          <a:off x="5053013" y="2986088"/>
          <a:ext cx="1536700" cy="768350"/>
        </p:xfrm>
        <a:graphic>
          <a:graphicData uri="http://schemas.openxmlformats.org/presentationml/2006/ole">
            <p:oleObj spid="_x0000_s2050" name="数式" r:id="rId4" imgW="838080" imgH="419040" progId="Equation.3">
              <p:embed/>
            </p:oleObj>
          </a:graphicData>
        </a:graphic>
      </p:graphicFrame>
      <p:sp>
        <p:nvSpPr>
          <p:cNvPr id="84999" name="Text Box 7"/>
          <p:cNvSpPr txBox="1">
            <a:spLocks noChangeArrowheads="1"/>
          </p:cNvSpPr>
          <p:nvPr/>
        </p:nvSpPr>
        <p:spPr bwMode="auto">
          <a:xfrm>
            <a:off x="4675188" y="3805238"/>
            <a:ext cx="4252912" cy="2428875"/>
          </a:xfrm>
          <a:prstGeom prst="rect">
            <a:avLst/>
          </a:prstGeom>
          <a:noFill/>
          <a:ln w="9525">
            <a:noFill/>
            <a:miter lim="800000"/>
            <a:headEnd/>
            <a:tailEnd/>
          </a:ln>
          <a:effectLst/>
        </p:spPr>
        <p:txBody>
          <a:bodyPr>
            <a:spAutoFit/>
          </a:bodyPr>
          <a:lstStyle/>
          <a:p>
            <a:pPr>
              <a:spcBef>
                <a:spcPct val="50000"/>
              </a:spcBef>
            </a:pPr>
            <a:r>
              <a:rPr lang="ja-JP" altLang="en-US"/>
              <a:t>この式によれば、</a:t>
            </a:r>
          </a:p>
          <a:p>
            <a:pPr>
              <a:spcBef>
                <a:spcPct val="50000"/>
              </a:spcBef>
              <a:buFontTx/>
              <a:buChar char="•"/>
            </a:pPr>
            <a:r>
              <a:rPr lang="ja-JP" altLang="en-US"/>
              <a:t>上昇流の南側（∂</a:t>
            </a:r>
            <a:r>
              <a:rPr lang="en-US" altLang="ja-JP"/>
              <a:t>w/∂y&gt;0</a:t>
            </a:r>
            <a:r>
              <a:rPr lang="ja-JP" altLang="en-US"/>
              <a:t>）では正の渦度（低気圧性循環）が生成され、</a:t>
            </a:r>
          </a:p>
          <a:p>
            <a:pPr>
              <a:spcBef>
                <a:spcPct val="50000"/>
              </a:spcBef>
              <a:buFontTx/>
              <a:buChar char="•"/>
            </a:pPr>
            <a:r>
              <a:rPr lang="ja-JP" altLang="en-US"/>
              <a:t>北側（∂</a:t>
            </a:r>
            <a:r>
              <a:rPr lang="en-US" altLang="ja-JP"/>
              <a:t>w/∂y&lt;0</a:t>
            </a:r>
            <a:r>
              <a:rPr lang="ja-JP" altLang="en-US"/>
              <a:t>）では負の渦度（高気圧性循環）が生成される。</a:t>
            </a:r>
          </a:p>
          <a:p>
            <a:pPr>
              <a:spcBef>
                <a:spcPct val="50000"/>
              </a:spcBef>
            </a:pPr>
            <a:r>
              <a:rPr lang="ja-JP" altLang="en-US"/>
              <a:t>さらに、立ち上げられた渦度は上昇流による引き伸ばし効果により強化される。</a:t>
            </a:r>
          </a:p>
        </p:txBody>
      </p:sp>
      <p:sp>
        <p:nvSpPr>
          <p:cNvPr id="85000" name="Text Box 8"/>
          <p:cNvSpPr txBox="1">
            <a:spLocks noChangeArrowheads="1"/>
          </p:cNvSpPr>
          <p:nvPr/>
        </p:nvSpPr>
        <p:spPr bwMode="auto">
          <a:xfrm>
            <a:off x="7591425" y="3165475"/>
            <a:ext cx="522288" cy="366713"/>
          </a:xfrm>
          <a:prstGeom prst="rect">
            <a:avLst/>
          </a:prstGeom>
          <a:noFill/>
          <a:ln w="9525">
            <a:noFill/>
            <a:miter lim="800000"/>
            <a:headEnd/>
            <a:tailEnd/>
          </a:ln>
          <a:effectLst/>
        </p:spPr>
        <p:txBody>
          <a:bodyPr>
            <a:spAutoFit/>
          </a:bodyPr>
          <a:lstStyle/>
          <a:p>
            <a:pPr>
              <a:spcBef>
                <a:spcPct val="50000"/>
              </a:spcBef>
            </a:pPr>
            <a:r>
              <a:rPr lang="en-US" altLang="ja-JP"/>
              <a:t>(5)</a:t>
            </a:r>
          </a:p>
        </p:txBody>
      </p:sp>
      <p:sp>
        <p:nvSpPr>
          <p:cNvPr id="9" name="タイトル 8"/>
          <p:cNvSpPr>
            <a:spLocks noGrp="1"/>
          </p:cNvSpPr>
          <p:nvPr>
            <p:ph type="title"/>
          </p:nvPr>
        </p:nvSpPr>
        <p:spPr/>
        <p:txBody>
          <a:bodyPr/>
          <a:lstStyle/>
          <a:p>
            <a:r>
              <a:rPr lang="ja-JP" altLang="en-US" dirty="0" smtClean="0"/>
              <a:t>参考：積乱雲による渦の形成</a:t>
            </a:r>
            <a:endParaRPr kumimoji="1" lang="ja-JP" altLang="en-US" dirty="0"/>
          </a:p>
        </p:txBody>
      </p:sp>
      <p:sp>
        <p:nvSpPr>
          <p:cNvPr id="10" name="フッター プレースホルダ 9"/>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1"/>
          <p:cNvPicPr>
            <a:picLocks noChangeAspect="1" noChangeArrowheads="1"/>
          </p:cNvPicPr>
          <p:nvPr/>
        </p:nvPicPr>
        <p:blipFill>
          <a:blip r:embed="rId3" cstate="print"/>
          <a:srcRect/>
          <a:stretch>
            <a:fillRect/>
          </a:stretch>
        </p:blipFill>
        <p:spPr bwMode="auto">
          <a:xfrm>
            <a:off x="395288" y="3348040"/>
            <a:ext cx="8783637" cy="3500437"/>
          </a:xfrm>
          <a:prstGeom prst="rect">
            <a:avLst/>
          </a:prstGeom>
          <a:noFill/>
          <a:ln w="9525">
            <a:noFill/>
            <a:round/>
            <a:headEnd/>
            <a:tailEnd/>
          </a:ln>
        </p:spPr>
      </p:pic>
      <p:sp>
        <p:nvSpPr>
          <p:cNvPr id="17" name="テキスト ボックス 16"/>
          <p:cNvSpPr txBox="1"/>
          <p:nvPr/>
        </p:nvSpPr>
        <p:spPr>
          <a:xfrm rot="17958618">
            <a:off x="1759800" y="4883936"/>
            <a:ext cx="785818" cy="400110"/>
          </a:xfrm>
          <a:prstGeom prst="rect">
            <a:avLst/>
          </a:prstGeom>
          <a:noFill/>
        </p:spPr>
        <p:txBody>
          <a:bodyPr wrap="square" rtlCol="0">
            <a:spAutoFit/>
          </a:bodyPr>
          <a:lstStyle/>
          <a:p>
            <a:r>
              <a:rPr lang="en-US" altLang="ja-JP" sz="2000" dirty="0" smtClean="0">
                <a:latin typeface="HGPｺﾞｼｯｸE" pitchFamily="50" charset="-128"/>
                <a:ea typeface="HGPｺﾞｼｯｸE" pitchFamily="50" charset="-128"/>
              </a:rPr>
              <a:t>Y(m)</a:t>
            </a:r>
            <a:endParaRPr kumimoji="1" lang="ja-JP" altLang="en-US" sz="2000" dirty="0">
              <a:latin typeface="HGPｺﾞｼｯｸE" pitchFamily="50" charset="-128"/>
              <a:ea typeface="HGPｺﾞｼｯｸE" pitchFamily="50" charset="-128"/>
            </a:endParaRPr>
          </a:p>
        </p:txBody>
      </p:sp>
      <p:pic>
        <p:nvPicPr>
          <p:cNvPr id="21506" name="Picture 2"/>
          <p:cNvPicPr>
            <a:picLocks noChangeAspect="1" noChangeArrowheads="1"/>
          </p:cNvPicPr>
          <p:nvPr/>
        </p:nvPicPr>
        <p:blipFill>
          <a:blip r:embed="rId4" cstate="print"/>
          <a:srcRect/>
          <a:stretch>
            <a:fillRect/>
          </a:stretch>
        </p:blipFill>
        <p:spPr bwMode="auto">
          <a:xfrm>
            <a:off x="720725" y="2376489"/>
            <a:ext cx="7704139" cy="3779837"/>
          </a:xfrm>
          <a:prstGeom prst="rect">
            <a:avLst/>
          </a:prstGeom>
          <a:noFill/>
          <a:ln w="9525">
            <a:noFill/>
            <a:round/>
            <a:headEnd/>
            <a:tailEnd/>
          </a:ln>
        </p:spPr>
      </p:pic>
      <p:pic>
        <p:nvPicPr>
          <p:cNvPr id="21507" name="Picture 3"/>
          <p:cNvPicPr>
            <a:picLocks noChangeAspect="1" noChangeArrowheads="1"/>
          </p:cNvPicPr>
          <p:nvPr/>
        </p:nvPicPr>
        <p:blipFill>
          <a:blip r:embed="rId5" cstate="print"/>
          <a:srcRect/>
          <a:stretch>
            <a:fillRect/>
          </a:stretch>
        </p:blipFill>
        <p:spPr bwMode="auto">
          <a:xfrm>
            <a:off x="720727" y="1368425"/>
            <a:ext cx="7596188" cy="3990975"/>
          </a:xfrm>
          <a:prstGeom prst="rect">
            <a:avLst/>
          </a:prstGeom>
          <a:noFill/>
          <a:ln w="9525">
            <a:noFill/>
            <a:round/>
            <a:headEnd/>
            <a:tailEnd/>
          </a:ln>
        </p:spPr>
      </p:pic>
      <p:pic>
        <p:nvPicPr>
          <p:cNvPr id="21508" name="Picture 4"/>
          <p:cNvPicPr>
            <a:picLocks noChangeAspect="1" noChangeArrowheads="1"/>
          </p:cNvPicPr>
          <p:nvPr/>
        </p:nvPicPr>
        <p:blipFill>
          <a:blip r:embed="rId6" cstate="print"/>
          <a:srcRect/>
          <a:stretch>
            <a:fillRect/>
          </a:stretch>
        </p:blipFill>
        <p:spPr bwMode="auto">
          <a:xfrm>
            <a:off x="828676" y="215900"/>
            <a:ext cx="7415213" cy="4349750"/>
          </a:xfrm>
          <a:prstGeom prst="rect">
            <a:avLst/>
          </a:prstGeom>
          <a:noFill/>
          <a:ln w="9525">
            <a:noFill/>
            <a:round/>
            <a:headEnd/>
            <a:tailEnd/>
          </a:ln>
        </p:spPr>
      </p:pic>
      <p:pic>
        <p:nvPicPr>
          <p:cNvPr id="21509" name="Picture 5"/>
          <p:cNvPicPr>
            <a:picLocks noChangeAspect="1" noChangeArrowheads="1"/>
          </p:cNvPicPr>
          <p:nvPr/>
        </p:nvPicPr>
        <p:blipFill>
          <a:blip r:embed="rId7" cstate="print"/>
          <a:srcRect/>
          <a:stretch>
            <a:fillRect/>
          </a:stretch>
        </p:blipFill>
        <p:spPr bwMode="auto">
          <a:xfrm>
            <a:off x="720727" y="179388"/>
            <a:ext cx="7632700" cy="3516312"/>
          </a:xfrm>
          <a:prstGeom prst="rect">
            <a:avLst/>
          </a:prstGeom>
          <a:noFill/>
          <a:ln w="9525">
            <a:noFill/>
            <a:round/>
            <a:headEnd/>
            <a:tailEnd/>
          </a:ln>
        </p:spPr>
      </p:pic>
      <p:sp>
        <p:nvSpPr>
          <p:cNvPr id="20487" name="Text Box 6"/>
          <p:cNvSpPr txBox="1">
            <a:spLocks noChangeArrowheads="1"/>
          </p:cNvSpPr>
          <p:nvPr/>
        </p:nvSpPr>
        <p:spPr bwMode="auto">
          <a:xfrm>
            <a:off x="7272339" y="5505451"/>
            <a:ext cx="1979612" cy="577850"/>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3200">
                <a:solidFill>
                  <a:srgbClr val="000000"/>
                </a:solidFill>
                <a:latin typeface="Comic Sans MS" pitchFamily="64" charset="0"/>
              </a:rPr>
              <a:t>z = 10m</a:t>
            </a:r>
          </a:p>
        </p:txBody>
      </p:sp>
      <p:sp>
        <p:nvSpPr>
          <p:cNvPr id="21511" name="Text Box 7"/>
          <p:cNvSpPr txBox="1">
            <a:spLocks noChangeArrowheads="1"/>
          </p:cNvSpPr>
          <p:nvPr/>
        </p:nvSpPr>
        <p:spPr bwMode="auto">
          <a:xfrm>
            <a:off x="7272339" y="4716463"/>
            <a:ext cx="1979612" cy="577850"/>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3200">
                <a:solidFill>
                  <a:srgbClr val="000000"/>
                </a:solidFill>
                <a:latin typeface="Comic Sans MS" pitchFamily="64" charset="0"/>
              </a:rPr>
              <a:t>z = 50m</a:t>
            </a:r>
          </a:p>
        </p:txBody>
      </p:sp>
      <p:sp>
        <p:nvSpPr>
          <p:cNvPr id="21512" name="Text Box 8"/>
          <p:cNvSpPr txBox="1">
            <a:spLocks noChangeArrowheads="1"/>
          </p:cNvSpPr>
          <p:nvPr/>
        </p:nvSpPr>
        <p:spPr bwMode="auto">
          <a:xfrm>
            <a:off x="7189790" y="3830638"/>
            <a:ext cx="1979612" cy="577850"/>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3200">
                <a:solidFill>
                  <a:srgbClr val="000000"/>
                </a:solidFill>
                <a:latin typeface="Comic Sans MS" pitchFamily="64" charset="0"/>
              </a:rPr>
              <a:t>z = 100m</a:t>
            </a:r>
          </a:p>
        </p:txBody>
      </p:sp>
      <p:sp>
        <p:nvSpPr>
          <p:cNvPr id="21513" name="Text Box 9"/>
          <p:cNvSpPr txBox="1">
            <a:spLocks noChangeArrowheads="1"/>
          </p:cNvSpPr>
          <p:nvPr/>
        </p:nvSpPr>
        <p:spPr bwMode="auto">
          <a:xfrm>
            <a:off x="7127876" y="2663827"/>
            <a:ext cx="1979613" cy="577850"/>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3200">
                <a:solidFill>
                  <a:srgbClr val="000000"/>
                </a:solidFill>
                <a:latin typeface="Comic Sans MS" pitchFamily="64" charset="0"/>
              </a:rPr>
              <a:t>z = 200m</a:t>
            </a:r>
          </a:p>
        </p:txBody>
      </p:sp>
      <p:sp>
        <p:nvSpPr>
          <p:cNvPr id="21514" name="Text Box 10"/>
          <p:cNvSpPr txBox="1">
            <a:spLocks noChangeArrowheads="1"/>
          </p:cNvSpPr>
          <p:nvPr/>
        </p:nvSpPr>
        <p:spPr bwMode="auto">
          <a:xfrm>
            <a:off x="7127877" y="1547815"/>
            <a:ext cx="2124075" cy="577850"/>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3200">
                <a:solidFill>
                  <a:srgbClr val="000000"/>
                </a:solidFill>
                <a:latin typeface="Comic Sans MS" pitchFamily="64" charset="0"/>
              </a:rPr>
              <a:t>z = 300m</a:t>
            </a:r>
          </a:p>
        </p:txBody>
      </p:sp>
      <p:sp>
        <p:nvSpPr>
          <p:cNvPr id="20492" name="Text Box 11"/>
          <p:cNvSpPr txBox="1">
            <a:spLocks noChangeArrowheads="1"/>
          </p:cNvSpPr>
          <p:nvPr/>
        </p:nvSpPr>
        <p:spPr bwMode="auto">
          <a:xfrm>
            <a:off x="144465" y="107951"/>
            <a:ext cx="2160587" cy="912813"/>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5400">
                <a:solidFill>
                  <a:srgbClr val="000000"/>
                </a:solidFill>
                <a:latin typeface="Arial Black" pitchFamily="32" charset="0"/>
              </a:rPr>
              <a:t>CBL</a:t>
            </a:r>
          </a:p>
        </p:txBody>
      </p:sp>
      <p:sp>
        <p:nvSpPr>
          <p:cNvPr id="20493" name="Text Box 12"/>
          <p:cNvSpPr txBox="1">
            <a:spLocks noChangeArrowheads="1"/>
          </p:cNvSpPr>
          <p:nvPr/>
        </p:nvSpPr>
        <p:spPr bwMode="auto">
          <a:xfrm>
            <a:off x="360366" y="1206489"/>
            <a:ext cx="1800225" cy="365125"/>
          </a:xfrm>
          <a:prstGeom prst="rect">
            <a:avLst/>
          </a:prstGeom>
          <a:noFill/>
          <a:ln w="9525">
            <a:noFill/>
            <a:round/>
            <a:headEnd/>
            <a:tailEnd/>
          </a:ln>
        </p:spPr>
        <p:txBody>
          <a:bodyPr lIns="90000" tIns="45000" rIns="90000" bIns="45000"/>
          <a:lstStyle/>
          <a:p>
            <a: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ja-JP" sz="2200" dirty="0">
                <a:solidFill>
                  <a:srgbClr val="000000"/>
                </a:solidFill>
                <a:latin typeface="Comic Sans MS" pitchFamily="64" charset="0"/>
              </a:rPr>
              <a:t>T =  5100s</a:t>
            </a:r>
          </a:p>
        </p:txBody>
      </p:sp>
      <p:sp>
        <p:nvSpPr>
          <p:cNvPr id="14" name="テキスト ボックス 13"/>
          <p:cNvSpPr txBox="1"/>
          <p:nvPr/>
        </p:nvSpPr>
        <p:spPr>
          <a:xfrm>
            <a:off x="214281" y="785794"/>
            <a:ext cx="1928827" cy="369332"/>
          </a:xfrm>
          <a:prstGeom prst="rect">
            <a:avLst/>
          </a:prstGeom>
          <a:noFill/>
        </p:spPr>
        <p:txBody>
          <a:bodyPr wrap="square" rtlCol="0">
            <a:spAutoFit/>
          </a:bodyPr>
          <a:lstStyle/>
          <a:p>
            <a:r>
              <a:rPr kumimoji="1" lang="ja-JP" altLang="en-US" dirty="0" smtClean="0">
                <a:latin typeface="HGPｺﾞｼｯｸE" pitchFamily="50" charset="-128"/>
                <a:ea typeface="HGPｺﾞｼｯｸE" pitchFamily="50" charset="-128"/>
              </a:rPr>
              <a:t>（対流混合層）</a:t>
            </a:r>
            <a:endParaRPr kumimoji="1" lang="ja-JP" altLang="en-US" dirty="0">
              <a:latin typeface="HGPｺﾞｼｯｸE" pitchFamily="50" charset="-128"/>
              <a:ea typeface="HGPｺﾞｼｯｸE" pitchFamily="50" charset="-128"/>
            </a:endParaRPr>
          </a:p>
        </p:txBody>
      </p:sp>
      <p:sp>
        <p:nvSpPr>
          <p:cNvPr id="16" name="テキスト ボックス 15"/>
          <p:cNvSpPr txBox="1"/>
          <p:nvPr/>
        </p:nvSpPr>
        <p:spPr>
          <a:xfrm>
            <a:off x="3214677" y="6457890"/>
            <a:ext cx="785819" cy="400110"/>
          </a:xfrm>
          <a:prstGeom prst="rect">
            <a:avLst/>
          </a:prstGeom>
          <a:noFill/>
        </p:spPr>
        <p:txBody>
          <a:bodyPr wrap="square" rtlCol="0">
            <a:spAutoFit/>
          </a:bodyPr>
          <a:lstStyle/>
          <a:p>
            <a:r>
              <a:rPr lang="en-US" altLang="ja-JP" sz="2000" dirty="0" smtClean="0">
                <a:latin typeface="HGPｺﾞｼｯｸE" pitchFamily="50" charset="-128"/>
                <a:ea typeface="HGPｺﾞｼｯｸE" pitchFamily="50" charset="-128"/>
              </a:rPr>
              <a:t>X(m)</a:t>
            </a:r>
            <a:endParaRPr kumimoji="1" lang="ja-JP" altLang="en-US" sz="2000" dirty="0">
              <a:latin typeface="HGPｺﾞｼｯｸE" pitchFamily="50" charset="-128"/>
              <a:ea typeface="HGPｺﾞｼｯｸE" pitchFamily="50" charset="-128"/>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fill="hold" nodeType="clickEffect">
                                  <p:stCondLst>
                                    <p:cond delay="0"/>
                                  </p:stCondLst>
                                  <p:childTnLst>
                                    <p:set>
                                      <p:cBhvr additive="repl">
                                        <p:cTn id="6" dur="1" fill="hold">
                                          <p:stCondLst>
                                            <p:cond delay="0"/>
                                          </p:stCondLst>
                                        </p:cTn>
                                        <p:tgtEl>
                                          <p:spTgt spid="21506"/>
                                        </p:tgtEl>
                                        <p:attrNameLst>
                                          <p:attrName>style.visibility</p:attrName>
                                        </p:attrNameLst>
                                      </p:cBhvr>
                                      <p:to>
                                        <p:strVal val="visible"/>
                                      </p:to>
                                    </p:set>
                                    <p:animEffect transition="in" filter="fade">
                                      <p:cBhvr additive="repl">
                                        <p:cTn id="7" dur="2000"/>
                                        <p:tgtEl>
                                          <p:spTgt spid="21506"/>
                                        </p:tgtEl>
                                      </p:cBhvr>
                                    </p:animEffect>
                                  </p:childTnLst>
                                </p:cTn>
                              </p:par>
                              <p:par>
                                <p:cTn id="8" presetID="10" presetClass="entr" fill="hold" nodeType="withEffect">
                                  <p:stCondLst>
                                    <p:cond delay="0"/>
                                  </p:stCondLst>
                                  <p:childTnLst>
                                    <p:set>
                                      <p:cBhvr additive="repl">
                                        <p:cTn id="9" dur="1" fill="hold">
                                          <p:stCondLst>
                                            <p:cond delay="0"/>
                                          </p:stCondLst>
                                        </p:cTn>
                                        <p:tgtEl>
                                          <p:spTgt spid="21511"/>
                                        </p:tgtEl>
                                        <p:attrNameLst>
                                          <p:attrName>style.visibility</p:attrName>
                                        </p:attrNameLst>
                                      </p:cBhvr>
                                      <p:to>
                                        <p:strVal val="visible"/>
                                      </p:to>
                                    </p:set>
                                    <p:animEffect transition="in" filter="fade">
                                      <p:cBhvr additive="repl">
                                        <p:cTn id="10" dur="2000"/>
                                        <p:tgtEl>
                                          <p:spTgt spid="215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fill="hold" nodeType="clickEffect">
                                  <p:stCondLst>
                                    <p:cond delay="0"/>
                                  </p:stCondLst>
                                  <p:childTnLst>
                                    <p:set>
                                      <p:cBhvr additive="repl">
                                        <p:cTn id="14" dur="1" fill="hold">
                                          <p:stCondLst>
                                            <p:cond delay="0"/>
                                          </p:stCondLst>
                                        </p:cTn>
                                        <p:tgtEl>
                                          <p:spTgt spid="21507"/>
                                        </p:tgtEl>
                                        <p:attrNameLst>
                                          <p:attrName>style.visibility</p:attrName>
                                        </p:attrNameLst>
                                      </p:cBhvr>
                                      <p:to>
                                        <p:strVal val="visible"/>
                                      </p:to>
                                    </p:set>
                                    <p:animEffect transition="in" filter="fade">
                                      <p:cBhvr additive="repl">
                                        <p:cTn id="15" dur="2000"/>
                                        <p:tgtEl>
                                          <p:spTgt spid="21507"/>
                                        </p:tgtEl>
                                      </p:cBhvr>
                                    </p:animEffect>
                                  </p:childTnLst>
                                </p:cTn>
                              </p:par>
                              <p:par>
                                <p:cTn id="16" presetID="10" presetClass="entr" fill="hold" nodeType="withEffect">
                                  <p:stCondLst>
                                    <p:cond delay="0"/>
                                  </p:stCondLst>
                                  <p:childTnLst>
                                    <p:set>
                                      <p:cBhvr additive="repl">
                                        <p:cTn id="17" dur="1" fill="hold">
                                          <p:stCondLst>
                                            <p:cond delay="0"/>
                                          </p:stCondLst>
                                        </p:cTn>
                                        <p:tgtEl>
                                          <p:spTgt spid="21512"/>
                                        </p:tgtEl>
                                        <p:attrNameLst>
                                          <p:attrName>style.visibility</p:attrName>
                                        </p:attrNameLst>
                                      </p:cBhvr>
                                      <p:to>
                                        <p:strVal val="visible"/>
                                      </p:to>
                                    </p:set>
                                    <p:animEffect transition="in" filter="fade">
                                      <p:cBhvr additive="repl">
                                        <p:cTn id="18" dur="2000"/>
                                        <p:tgtEl>
                                          <p:spTgt spid="215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fill="hold" nodeType="clickEffect">
                                  <p:stCondLst>
                                    <p:cond delay="0"/>
                                  </p:stCondLst>
                                  <p:childTnLst>
                                    <p:set>
                                      <p:cBhvr additive="repl">
                                        <p:cTn id="22" dur="1" fill="hold">
                                          <p:stCondLst>
                                            <p:cond delay="0"/>
                                          </p:stCondLst>
                                        </p:cTn>
                                        <p:tgtEl>
                                          <p:spTgt spid="21508"/>
                                        </p:tgtEl>
                                        <p:attrNameLst>
                                          <p:attrName>style.visibility</p:attrName>
                                        </p:attrNameLst>
                                      </p:cBhvr>
                                      <p:to>
                                        <p:strVal val="visible"/>
                                      </p:to>
                                    </p:set>
                                    <p:animEffect transition="in" filter="fade">
                                      <p:cBhvr additive="repl">
                                        <p:cTn id="23" dur="2000"/>
                                        <p:tgtEl>
                                          <p:spTgt spid="21508"/>
                                        </p:tgtEl>
                                      </p:cBhvr>
                                    </p:animEffect>
                                  </p:childTnLst>
                                </p:cTn>
                              </p:par>
                              <p:par>
                                <p:cTn id="24" presetID="10" presetClass="entr" fill="hold" nodeType="withEffect">
                                  <p:stCondLst>
                                    <p:cond delay="0"/>
                                  </p:stCondLst>
                                  <p:childTnLst>
                                    <p:set>
                                      <p:cBhvr additive="repl">
                                        <p:cTn id="25" dur="1" fill="hold">
                                          <p:stCondLst>
                                            <p:cond delay="0"/>
                                          </p:stCondLst>
                                        </p:cTn>
                                        <p:tgtEl>
                                          <p:spTgt spid="21513"/>
                                        </p:tgtEl>
                                        <p:attrNameLst>
                                          <p:attrName>style.visibility</p:attrName>
                                        </p:attrNameLst>
                                      </p:cBhvr>
                                      <p:to>
                                        <p:strVal val="visible"/>
                                      </p:to>
                                    </p:set>
                                    <p:animEffect transition="in" filter="fade">
                                      <p:cBhvr additive="repl">
                                        <p:cTn id="26" dur="2000"/>
                                        <p:tgtEl>
                                          <p:spTgt spid="2151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fill="hold" nodeType="clickEffect">
                                  <p:stCondLst>
                                    <p:cond delay="0"/>
                                  </p:stCondLst>
                                  <p:childTnLst>
                                    <p:set>
                                      <p:cBhvr additive="repl">
                                        <p:cTn id="30" dur="1" fill="hold">
                                          <p:stCondLst>
                                            <p:cond delay="0"/>
                                          </p:stCondLst>
                                        </p:cTn>
                                        <p:tgtEl>
                                          <p:spTgt spid="21509"/>
                                        </p:tgtEl>
                                        <p:attrNameLst>
                                          <p:attrName>style.visibility</p:attrName>
                                        </p:attrNameLst>
                                      </p:cBhvr>
                                      <p:to>
                                        <p:strVal val="visible"/>
                                      </p:to>
                                    </p:set>
                                    <p:animEffect transition="in" filter="fade">
                                      <p:cBhvr additive="repl">
                                        <p:cTn id="31" dur="2000"/>
                                        <p:tgtEl>
                                          <p:spTgt spid="21509"/>
                                        </p:tgtEl>
                                      </p:cBhvr>
                                    </p:animEffect>
                                  </p:childTnLst>
                                </p:cTn>
                              </p:par>
                              <p:par>
                                <p:cTn id="32" presetID="10" presetClass="entr" fill="hold" nodeType="withEffect">
                                  <p:stCondLst>
                                    <p:cond delay="0"/>
                                  </p:stCondLst>
                                  <p:childTnLst>
                                    <p:set>
                                      <p:cBhvr additive="repl">
                                        <p:cTn id="33" dur="1" fill="hold">
                                          <p:stCondLst>
                                            <p:cond delay="0"/>
                                          </p:stCondLst>
                                        </p:cTn>
                                        <p:tgtEl>
                                          <p:spTgt spid="21514"/>
                                        </p:tgtEl>
                                        <p:attrNameLst>
                                          <p:attrName>style.visibility</p:attrName>
                                        </p:attrNameLst>
                                      </p:cBhvr>
                                      <p:to>
                                        <p:strVal val="visible"/>
                                      </p:to>
                                    </p:set>
                                    <p:animEffect transition="in" filter="fade">
                                      <p:cBhvr additive="repl">
                                        <p:cTn id="34" dur="2000"/>
                                        <p:tgtEl>
                                          <p:spTgt spid="21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直線コネクタ 4"/>
          <p:cNvCxnSpPr/>
          <p:nvPr/>
        </p:nvCxnSpPr>
        <p:spPr>
          <a:xfrm>
            <a:off x="4929223" y="4202114"/>
            <a:ext cx="3500437" cy="15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rot="-5400000">
            <a:off x="4965736" y="4094163"/>
            <a:ext cx="3500437" cy="158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rot="-5400000">
            <a:off x="3179797" y="4094165"/>
            <a:ext cx="3500437" cy="15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rot="-5400000">
            <a:off x="6678648" y="4094165"/>
            <a:ext cx="3500437" cy="15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4929223" y="2344739"/>
            <a:ext cx="3500437" cy="15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4929223" y="5843588"/>
            <a:ext cx="3500437" cy="1587"/>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コネクタ 14"/>
          <p:cNvCxnSpPr/>
          <p:nvPr/>
        </p:nvCxnSpPr>
        <p:spPr>
          <a:xfrm>
            <a:off x="4929223" y="4354514"/>
            <a:ext cx="3500437"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コネクタ 15"/>
          <p:cNvCxnSpPr/>
          <p:nvPr/>
        </p:nvCxnSpPr>
        <p:spPr>
          <a:xfrm>
            <a:off x="4929223" y="4487864"/>
            <a:ext cx="3500437"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4929223" y="4059239"/>
            <a:ext cx="3500437"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コネクタ 17"/>
          <p:cNvCxnSpPr/>
          <p:nvPr/>
        </p:nvCxnSpPr>
        <p:spPr>
          <a:xfrm>
            <a:off x="4929223" y="3916363"/>
            <a:ext cx="3500437"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4929223" y="4630739"/>
            <a:ext cx="3500437"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4929223" y="3773489"/>
            <a:ext cx="3500437" cy="1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rot="-5400000">
            <a:off x="5118136" y="4094163"/>
            <a:ext cx="3500437"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rot="-5400000">
            <a:off x="5251486" y="4094163"/>
            <a:ext cx="3500437"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rot="-5400000">
            <a:off x="4679986" y="4094163"/>
            <a:ext cx="3500437"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rot="-5400000">
            <a:off x="5394360" y="4094163"/>
            <a:ext cx="3500437"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rot="-5400000">
            <a:off x="4822860" y="4094163"/>
            <a:ext cx="3500437"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右中かっこ 28"/>
          <p:cNvSpPr/>
          <p:nvPr/>
        </p:nvSpPr>
        <p:spPr>
          <a:xfrm rot="5400000">
            <a:off x="5750753" y="5166519"/>
            <a:ext cx="214312" cy="1714500"/>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5141" name="テキスト ボックス 29"/>
          <p:cNvSpPr txBox="1">
            <a:spLocks noChangeArrowheads="1"/>
          </p:cNvSpPr>
          <p:nvPr/>
        </p:nvSpPr>
        <p:spPr bwMode="auto">
          <a:xfrm>
            <a:off x="5357848" y="6130927"/>
            <a:ext cx="1000125" cy="369332"/>
          </a:xfrm>
          <a:prstGeom prst="rect">
            <a:avLst/>
          </a:prstGeom>
          <a:noFill/>
          <a:ln w="9525">
            <a:noFill/>
            <a:miter lim="800000"/>
            <a:headEnd/>
            <a:tailEnd/>
          </a:ln>
        </p:spPr>
        <p:txBody>
          <a:bodyPr>
            <a:spAutoFit/>
          </a:bodyPr>
          <a:lstStyle/>
          <a:p>
            <a:r>
              <a:rPr lang="en-US" altLang="ja-JP">
                <a:latin typeface="Calibri" pitchFamily="34" charset="0"/>
              </a:rPr>
              <a:t>20 lines</a:t>
            </a:r>
            <a:endParaRPr lang="ja-JP" altLang="en-US">
              <a:latin typeface="Calibri" pitchFamily="34" charset="0"/>
            </a:endParaRPr>
          </a:p>
        </p:txBody>
      </p:sp>
      <p:sp>
        <p:nvSpPr>
          <p:cNvPr id="31" name="左中かっこ 30"/>
          <p:cNvSpPr/>
          <p:nvPr/>
        </p:nvSpPr>
        <p:spPr>
          <a:xfrm>
            <a:off x="4643471" y="4202114"/>
            <a:ext cx="214312" cy="1571625"/>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ja-JP" altLang="en-US"/>
          </a:p>
        </p:txBody>
      </p:sp>
      <p:sp>
        <p:nvSpPr>
          <p:cNvPr id="5143" name="テキスト ボックス 31"/>
          <p:cNvSpPr txBox="1">
            <a:spLocks noChangeArrowheads="1"/>
          </p:cNvSpPr>
          <p:nvPr/>
        </p:nvSpPr>
        <p:spPr bwMode="auto">
          <a:xfrm rot="5400000">
            <a:off x="3958464" y="4803260"/>
            <a:ext cx="1000125" cy="369332"/>
          </a:xfrm>
          <a:prstGeom prst="rect">
            <a:avLst/>
          </a:prstGeom>
          <a:noFill/>
          <a:ln w="9525">
            <a:noFill/>
            <a:miter lim="800000"/>
            <a:headEnd/>
            <a:tailEnd/>
          </a:ln>
        </p:spPr>
        <p:txBody>
          <a:bodyPr>
            <a:spAutoFit/>
          </a:bodyPr>
          <a:lstStyle/>
          <a:p>
            <a:r>
              <a:rPr lang="en-US" altLang="ja-JP">
                <a:latin typeface="Calibri" pitchFamily="34" charset="0"/>
              </a:rPr>
              <a:t>20 lines</a:t>
            </a:r>
            <a:endParaRPr lang="ja-JP" altLang="en-US">
              <a:latin typeface="Calibri" pitchFamily="34" charset="0"/>
            </a:endParaRPr>
          </a:p>
        </p:txBody>
      </p:sp>
      <p:sp>
        <p:nvSpPr>
          <p:cNvPr id="5144" name="テキスト ボックス 32"/>
          <p:cNvSpPr txBox="1">
            <a:spLocks noChangeArrowheads="1"/>
          </p:cNvSpPr>
          <p:nvPr/>
        </p:nvSpPr>
        <p:spPr bwMode="auto">
          <a:xfrm>
            <a:off x="8001033" y="5857876"/>
            <a:ext cx="1106488" cy="369332"/>
          </a:xfrm>
          <a:prstGeom prst="rect">
            <a:avLst/>
          </a:prstGeom>
          <a:noFill/>
          <a:ln w="9525">
            <a:noFill/>
            <a:miter lim="800000"/>
            <a:headEnd/>
            <a:tailEnd/>
          </a:ln>
        </p:spPr>
        <p:txBody>
          <a:bodyPr>
            <a:spAutoFit/>
          </a:bodyPr>
          <a:lstStyle/>
          <a:p>
            <a:r>
              <a:rPr lang="en-US" altLang="ja-JP">
                <a:latin typeface="Calibri" pitchFamily="34" charset="0"/>
              </a:rPr>
              <a:t>(i+1, j-1)</a:t>
            </a:r>
            <a:endParaRPr lang="ja-JP" altLang="en-US">
              <a:latin typeface="Calibri" pitchFamily="34" charset="0"/>
            </a:endParaRPr>
          </a:p>
        </p:txBody>
      </p:sp>
      <p:sp>
        <p:nvSpPr>
          <p:cNvPr id="5145" name="テキスト ボックス 33"/>
          <p:cNvSpPr txBox="1">
            <a:spLocks noChangeArrowheads="1"/>
          </p:cNvSpPr>
          <p:nvPr/>
        </p:nvSpPr>
        <p:spPr bwMode="auto">
          <a:xfrm>
            <a:off x="4429159" y="5988050"/>
            <a:ext cx="2230439" cy="369332"/>
          </a:xfrm>
          <a:prstGeom prst="rect">
            <a:avLst/>
          </a:prstGeom>
          <a:noFill/>
          <a:ln w="9525">
            <a:noFill/>
            <a:miter lim="800000"/>
            <a:headEnd/>
            <a:tailEnd/>
          </a:ln>
        </p:spPr>
        <p:txBody>
          <a:bodyPr>
            <a:spAutoFit/>
          </a:bodyPr>
          <a:lstStyle/>
          <a:p>
            <a:r>
              <a:rPr lang="en-US" altLang="ja-JP">
                <a:latin typeface="Calibri" pitchFamily="34" charset="0"/>
              </a:rPr>
              <a:t>(i-1, j-1)</a:t>
            </a:r>
            <a:endParaRPr lang="ja-JP" altLang="en-US">
              <a:latin typeface="Calibri" pitchFamily="34" charset="0"/>
            </a:endParaRPr>
          </a:p>
        </p:txBody>
      </p:sp>
      <p:sp>
        <p:nvSpPr>
          <p:cNvPr id="5146" name="テキスト ボックス 34"/>
          <p:cNvSpPr txBox="1">
            <a:spLocks noChangeArrowheads="1"/>
          </p:cNvSpPr>
          <p:nvPr/>
        </p:nvSpPr>
        <p:spPr bwMode="auto">
          <a:xfrm>
            <a:off x="4143408" y="3773490"/>
            <a:ext cx="928688" cy="369332"/>
          </a:xfrm>
          <a:prstGeom prst="rect">
            <a:avLst/>
          </a:prstGeom>
          <a:noFill/>
          <a:ln w="9525">
            <a:noFill/>
            <a:miter lim="800000"/>
            <a:headEnd/>
            <a:tailEnd/>
          </a:ln>
        </p:spPr>
        <p:txBody>
          <a:bodyPr>
            <a:spAutoFit/>
          </a:bodyPr>
          <a:lstStyle/>
          <a:p>
            <a:r>
              <a:rPr lang="en-US" altLang="ja-JP">
                <a:latin typeface="Calibri" pitchFamily="34" charset="0"/>
              </a:rPr>
              <a:t>(i-1, j)</a:t>
            </a:r>
            <a:endParaRPr lang="ja-JP" altLang="en-US">
              <a:latin typeface="Calibri" pitchFamily="34" charset="0"/>
            </a:endParaRPr>
          </a:p>
        </p:txBody>
      </p:sp>
      <p:sp>
        <p:nvSpPr>
          <p:cNvPr id="5147" name="テキスト ボックス 35"/>
          <p:cNvSpPr txBox="1">
            <a:spLocks noChangeArrowheads="1"/>
          </p:cNvSpPr>
          <p:nvPr/>
        </p:nvSpPr>
        <p:spPr bwMode="auto">
          <a:xfrm>
            <a:off x="4429161" y="1857376"/>
            <a:ext cx="1077913" cy="369332"/>
          </a:xfrm>
          <a:prstGeom prst="rect">
            <a:avLst/>
          </a:prstGeom>
          <a:noFill/>
          <a:ln w="9525">
            <a:noFill/>
            <a:miter lim="800000"/>
            <a:headEnd/>
            <a:tailEnd/>
          </a:ln>
        </p:spPr>
        <p:txBody>
          <a:bodyPr>
            <a:spAutoFit/>
          </a:bodyPr>
          <a:lstStyle/>
          <a:p>
            <a:r>
              <a:rPr lang="en-US" altLang="ja-JP">
                <a:latin typeface="Calibri" pitchFamily="34" charset="0"/>
              </a:rPr>
              <a:t>(i-1, j-1)</a:t>
            </a:r>
            <a:endParaRPr lang="ja-JP" altLang="en-US">
              <a:latin typeface="Calibri" pitchFamily="34" charset="0"/>
            </a:endParaRPr>
          </a:p>
        </p:txBody>
      </p:sp>
      <p:sp>
        <p:nvSpPr>
          <p:cNvPr id="5148" name="テキスト ボックス 36"/>
          <p:cNvSpPr txBox="1">
            <a:spLocks noChangeArrowheads="1"/>
          </p:cNvSpPr>
          <p:nvPr/>
        </p:nvSpPr>
        <p:spPr bwMode="auto">
          <a:xfrm>
            <a:off x="6357974" y="1916115"/>
            <a:ext cx="928687" cy="369332"/>
          </a:xfrm>
          <a:prstGeom prst="rect">
            <a:avLst/>
          </a:prstGeom>
          <a:noFill/>
          <a:ln w="9525">
            <a:noFill/>
            <a:miter lim="800000"/>
            <a:headEnd/>
            <a:tailEnd/>
          </a:ln>
        </p:spPr>
        <p:txBody>
          <a:bodyPr>
            <a:spAutoFit/>
          </a:bodyPr>
          <a:lstStyle/>
          <a:p>
            <a:r>
              <a:rPr lang="en-US" altLang="ja-JP">
                <a:latin typeface="Calibri" pitchFamily="34" charset="0"/>
              </a:rPr>
              <a:t>(i, j+1)</a:t>
            </a:r>
            <a:endParaRPr lang="ja-JP" altLang="en-US">
              <a:latin typeface="Calibri" pitchFamily="34" charset="0"/>
            </a:endParaRPr>
          </a:p>
        </p:txBody>
      </p:sp>
      <p:sp>
        <p:nvSpPr>
          <p:cNvPr id="5149" name="テキスト ボックス 37"/>
          <p:cNvSpPr txBox="1">
            <a:spLocks noChangeArrowheads="1"/>
          </p:cNvSpPr>
          <p:nvPr/>
        </p:nvSpPr>
        <p:spPr bwMode="auto">
          <a:xfrm>
            <a:off x="8001033" y="1928815"/>
            <a:ext cx="1106488" cy="369332"/>
          </a:xfrm>
          <a:prstGeom prst="rect">
            <a:avLst/>
          </a:prstGeom>
          <a:noFill/>
          <a:ln w="9525">
            <a:noFill/>
            <a:miter lim="800000"/>
            <a:headEnd/>
            <a:tailEnd/>
          </a:ln>
        </p:spPr>
        <p:txBody>
          <a:bodyPr>
            <a:spAutoFit/>
          </a:bodyPr>
          <a:lstStyle/>
          <a:p>
            <a:r>
              <a:rPr lang="en-US" altLang="ja-JP">
                <a:latin typeface="Calibri" pitchFamily="34" charset="0"/>
              </a:rPr>
              <a:t>(i+1, j+1)</a:t>
            </a:r>
            <a:endParaRPr lang="ja-JP" altLang="en-US">
              <a:latin typeface="Calibri" pitchFamily="34" charset="0"/>
            </a:endParaRPr>
          </a:p>
        </p:txBody>
      </p:sp>
      <p:sp>
        <p:nvSpPr>
          <p:cNvPr id="5150" name="テキスト ボックス 38"/>
          <p:cNvSpPr txBox="1">
            <a:spLocks noChangeArrowheads="1"/>
          </p:cNvSpPr>
          <p:nvPr/>
        </p:nvSpPr>
        <p:spPr bwMode="auto">
          <a:xfrm>
            <a:off x="8429659" y="4130677"/>
            <a:ext cx="928688" cy="369332"/>
          </a:xfrm>
          <a:prstGeom prst="rect">
            <a:avLst/>
          </a:prstGeom>
          <a:noFill/>
          <a:ln w="9525">
            <a:noFill/>
            <a:miter lim="800000"/>
            <a:headEnd/>
            <a:tailEnd/>
          </a:ln>
        </p:spPr>
        <p:txBody>
          <a:bodyPr>
            <a:spAutoFit/>
          </a:bodyPr>
          <a:lstStyle/>
          <a:p>
            <a:r>
              <a:rPr lang="en-US" altLang="ja-JP">
                <a:latin typeface="Calibri" pitchFamily="34" charset="0"/>
              </a:rPr>
              <a:t>(i+1, j)</a:t>
            </a:r>
            <a:endParaRPr lang="ja-JP" altLang="en-US">
              <a:latin typeface="Calibri" pitchFamily="34" charset="0"/>
            </a:endParaRPr>
          </a:p>
        </p:txBody>
      </p:sp>
      <p:sp>
        <p:nvSpPr>
          <p:cNvPr id="5151" name="テキスト ボックス 40"/>
          <p:cNvSpPr txBox="1">
            <a:spLocks noChangeArrowheads="1"/>
          </p:cNvSpPr>
          <p:nvPr/>
        </p:nvSpPr>
        <p:spPr bwMode="auto">
          <a:xfrm>
            <a:off x="6715159" y="5845177"/>
            <a:ext cx="928688" cy="369332"/>
          </a:xfrm>
          <a:prstGeom prst="rect">
            <a:avLst/>
          </a:prstGeom>
          <a:noFill/>
          <a:ln w="9525">
            <a:noFill/>
            <a:miter lim="800000"/>
            <a:headEnd/>
            <a:tailEnd/>
          </a:ln>
        </p:spPr>
        <p:txBody>
          <a:bodyPr>
            <a:spAutoFit/>
          </a:bodyPr>
          <a:lstStyle/>
          <a:p>
            <a:r>
              <a:rPr lang="en-US" altLang="ja-JP">
                <a:latin typeface="Calibri" pitchFamily="34" charset="0"/>
              </a:rPr>
              <a:t>(i, j-1)</a:t>
            </a:r>
            <a:endParaRPr lang="ja-JP" altLang="en-US">
              <a:latin typeface="Calibri" pitchFamily="34" charset="0"/>
            </a:endParaRPr>
          </a:p>
        </p:txBody>
      </p:sp>
      <p:cxnSp>
        <p:nvCxnSpPr>
          <p:cNvPr id="42" name="直線コネクタ 41"/>
          <p:cNvCxnSpPr/>
          <p:nvPr/>
        </p:nvCxnSpPr>
        <p:spPr>
          <a:xfrm rot="-5400000">
            <a:off x="4537111" y="4094163"/>
            <a:ext cx="3500437" cy="158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円/楕円 42"/>
          <p:cNvSpPr/>
          <p:nvPr/>
        </p:nvSpPr>
        <p:spPr>
          <a:xfrm>
            <a:off x="4857785" y="2273300"/>
            <a:ext cx="142875" cy="1428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4" name="円/楕円 43"/>
          <p:cNvSpPr/>
          <p:nvPr/>
        </p:nvSpPr>
        <p:spPr>
          <a:xfrm>
            <a:off x="6643721" y="2273300"/>
            <a:ext cx="142875" cy="1428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5" name="円/楕円 44"/>
          <p:cNvSpPr/>
          <p:nvPr/>
        </p:nvSpPr>
        <p:spPr>
          <a:xfrm>
            <a:off x="8358221" y="2273300"/>
            <a:ext cx="142875" cy="1428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6" name="円/楕円 45"/>
          <p:cNvSpPr/>
          <p:nvPr/>
        </p:nvSpPr>
        <p:spPr>
          <a:xfrm>
            <a:off x="8358221" y="4130675"/>
            <a:ext cx="142875" cy="1428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7" name="円/楕円 46"/>
          <p:cNvSpPr/>
          <p:nvPr/>
        </p:nvSpPr>
        <p:spPr>
          <a:xfrm>
            <a:off x="8358221" y="5773739"/>
            <a:ext cx="142875" cy="1428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8" name="円/楕円 47"/>
          <p:cNvSpPr/>
          <p:nvPr/>
        </p:nvSpPr>
        <p:spPr>
          <a:xfrm>
            <a:off x="6643721" y="5773739"/>
            <a:ext cx="142875" cy="1428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49" name="円/楕円 48"/>
          <p:cNvSpPr/>
          <p:nvPr/>
        </p:nvSpPr>
        <p:spPr>
          <a:xfrm>
            <a:off x="4857785" y="5773739"/>
            <a:ext cx="142875" cy="1428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0" name="円/楕円 49"/>
          <p:cNvSpPr/>
          <p:nvPr/>
        </p:nvSpPr>
        <p:spPr>
          <a:xfrm>
            <a:off x="4857785" y="4130675"/>
            <a:ext cx="142875" cy="1428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1" name="円/楕円 50"/>
          <p:cNvSpPr/>
          <p:nvPr/>
        </p:nvSpPr>
        <p:spPr>
          <a:xfrm>
            <a:off x="6643721" y="4130675"/>
            <a:ext cx="142875" cy="142875"/>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2" name="線吹き出し 1 (枠付き) 51"/>
          <p:cNvSpPr/>
          <p:nvPr/>
        </p:nvSpPr>
        <p:spPr>
          <a:xfrm>
            <a:off x="7072347" y="4702175"/>
            <a:ext cx="1143024" cy="428625"/>
          </a:xfrm>
          <a:prstGeom prst="borderCallout1">
            <a:avLst>
              <a:gd name="adj1" fmla="val 41415"/>
              <a:gd name="adj2" fmla="val 282"/>
              <a:gd name="adj3" fmla="val -106166"/>
              <a:gd name="adj4" fmla="val -345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500"/>
              </a:lnSpc>
            </a:pPr>
            <a:r>
              <a:rPr lang="en-US" altLang="ja-JP" dirty="0" smtClean="0">
                <a:solidFill>
                  <a:schemeClr val="tx1"/>
                </a:solidFill>
                <a:latin typeface="HGSｺﾞｼｯｸE" pitchFamily="50" charset="-128"/>
                <a:ea typeface="HGSｺﾞｼｯｸE" pitchFamily="50" charset="-128"/>
              </a:rPr>
              <a:t>Temporal</a:t>
            </a:r>
            <a:endParaRPr lang="en-US" altLang="ja-JP" dirty="0">
              <a:solidFill>
                <a:schemeClr val="tx1"/>
              </a:solidFill>
              <a:latin typeface="HGSｺﾞｼｯｸE" pitchFamily="50" charset="-128"/>
              <a:ea typeface="HGSｺﾞｼｯｸE" pitchFamily="50" charset="-128"/>
            </a:endParaRPr>
          </a:p>
          <a:p>
            <a:pPr algn="ctr">
              <a:lnSpc>
                <a:spcPts val="1500"/>
              </a:lnSpc>
            </a:pPr>
            <a:r>
              <a:rPr lang="en-US" altLang="ja-JP" dirty="0">
                <a:solidFill>
                  <a:schemeClr val="tx1"/>
                </a:solidFill>
                <a:latin typeface="HGSｺﾞｼｯｸE" pitchFamily="50" charset="-128"/>
                <a:ea typeface="HGSｺﾞｼｯｸE" pitchFamily="50" charset="-128"/>
              </a:rPr>
              <a:t>center</a:t>
            </a:r>
            <a:endParaRPr lang="ja-JP" altLang="en-US" dirty="0">
              <a:solidFill>
                <a:schemeClr val="tx1"/>
              </a:solidFill>
              <a:latin typeface="HGSｺﾞｼｯｸE" pitchFamily="50" charset="-128"/>
              <a:ea typeface="HGSｺﾞｼｯｸE" pitchFamily="50" charset="-128"/>
            </a:endParaRPr>
          </a:p>
        </p:txBody>
      </p:sp>
      <p:sp>
        <p:nvSpPr>
          <p:cNvPr id="53" name="円/楕円 52"/>
          <p:cNvSpPr/>
          <p:nvPr/>
        </p:nvSpPr>
        <p:spPr>
          <a:xfrm>
            <a:off x="7072348" y="3844925"/>
            <a:ext cx="142875" cy="14287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a:p>
        </p:txBody>
      </p:sp>
      <p:sp>
        <p:nvSpPr>
          <p:cNvPr id="54" name="線吹き出し 1 (枠付き) 53"/>
          <p:cNvSpPr/>
          <p:nvPr/>
        </p:nvSpPr>
        <p:spPr>
          <a:xfrm>
            <a:off x="7286659" y="3130550"/>
            <a:ext cx="928688" cy="428625"/>
          </a:xfrm>
          <a:prstGeom prst="borderCallout1">
            <a:avLst>
              <a:gd name="adj1" fmla="val 38749"/>
              <a:gd name="adj2" fmla="val 283"/>
              <a:gd name="adj3" fmla="val 163166"/>
              <a:gd name="adj4" fmla="val -1483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ts val="1500"/>
              </a:lnSpc>
            </a:pPr>
            <a:r>
              <a:rPr lang="en-US" altLang="ja-JP">
                <a:solidFill>
                  <a:schemeClr val="tx1"/>
                </a:solidFill>
                <a:latin typeface="HGPｺﾞｼｯｸE" pitchFamily="50" charset="-128"/>
                <a:ea typeface="HGPｺﾞｼｯｸE" pitchFamily="50" charset="-128"/>
              </a:rPr>
              <a:t>Real</a:t>
            </a:r>
          </a:p>
          <a:p>
            <a:pPr algn="ctr">
              <a:lnSpc>
                <a:spcPts val="1500"/>
              </a:lnSpc>
            </a:pPr>
            <a:r>
              <a:rPr lang="en-US" altLang="ja-JP">
                <a:solidFill>
                  <a:schemeClr val="tx1"/>
                </a:solidFill>
                <a:latin typeface="HGPｺﾞｼｯｸE" pitchFamily="50" charset="-128"/>
                <a:ea typeface="HGPｺﾞｼｯｸE" pitchFamily="50" charset="-128"/>
              </a:rPr>
              <a:t>center</a:t>
            </a:r>
            <a:endParaRPr lang="ja-JP" altLang="en-US">
              <a:solidFill>
                <a:schemeClr val="tx1"/>
              </a:solidFill>
              <a:latin typeface="HGPｺﾞｼｯｸE" pitchFamily="50" charset="-128"/>
              <a:ea typeface="HGPｺﾞｼｯｸE" pitchFamily="50" charset="-128"/>
            </a:endParaRPr>
          </a:p>
        </p:txBody>
      </p:sp>
      <p:sp>
        <p:nvSpPr>
          <p:cNvPr id="5165" name="テキスト ボックス 54"/>
          <p:cNvSpPr txBox="1">
            <a:spLocks noChangeArrowheads="1"/>
          </p:cNvSpPr>
          <p:nvPr/>
        </p:nvSpPr>
        <p:spPr bwMode="auto">
          <a:xfrm>
            <a:off x="2484439" y="404814"/>
            <a:ext cx="4392612" cy="769441"/>
          </a:xfrm>
          <a:prstGeom prst="rect">
            <a:avLst/>
          </a:prstGeom>
          <a:noFill/>
          <a:ln w="9525">
            <a:noFill/>
            <a:miter lim="800000"/>
            <a:headEnd/>
            <a:tailEnd/>
          </a:ln>
        </p:spPr>
        <p:txBody>
          <a:bodyPr>
            <a:spAutoFit/>
          </a:bodyPr>
          <a:lstStyle/>
          <a:p>
            <a:r>
              <a:rPr lang="ja-JP" altLang="en-US" sz="4400">
                <a:latin typeface="Calibri" pitchFamily="34" charset="0"/>
                <a:ea typeface="HGPｺﾞｼｯｸE" pitchFamily="50" charset="-128"/>
              </a:rPr>
              <a:t>渦の選出の方法</a:t>
            </a:r>
          </a:p>
        </p:txBody>
      </p:sp>
      <p:sp>
        <p:nvSpPr>
          <p:cNvPr id="5166" name="テキスト ボックス 55"/>
          <p:cNvSpPr txBox="1">
            <a:spLocks noChangeArrowheads="1"/>
          </p:cNvSpPr>
          <p:nvPr/>
        </p:nvSpPr>
        <p:spPr bwMode="auto">
          <a:xfrm>
            <a:off x="684213" y="1628775"/>
            <a:ext cx="935037" cy="400110"/>
          </a:xfrm>
          <a:prstGeom prst="rect">
            <a:avLst/>
          </a:prstGeom>
          <a:noFill/>
          <a:ln w="28575">
            <a:solidFill>
              <a:schemeClr val="tx1"/>
            </a:solidFill>
            <a:miter lim="800000"/>
            <a:headEnd/>
            <a:tailEnd/>
          </a:ln>
        </p:spPr>
        <p:txBody>
          <a:bodyPr>
            <a:spAutoFit/>
          </a:bodyPr>
          <a:lstStyle/>
          <a:p>
            <a:r>
              <a:rPr lang="ja-JP" altLang="en-US" sz="2000">
                <a:latin typeface="HGPｺﾞｼｯｸE" pitchFamily="50" charset="-128"/>
                <a:ea typeface="HGPｺﾞｼｯｸE" pitchFamily="50" charset="-128"/>
              </a:rPr>
              <a:t>閾値</a:t>
            </a:r>
          </a:p>
        </p:txBody>
      </p:sp>
      <p:sp>
        <p:nvSpPr>
          <p:cNvPr id="5167" name="テキスト ボックス 56"/>
          <p:cNvSpPr txBox="1">
            <a:spLocks noChangeArrowheads="1"/>
          </p:cNvSpPr>
          <p:nvPr/>
        </p:nvSpPr>
        <p:spPr bwMode="auto">
          <a:xfrm>
            <a:off x="428627" y="2071689"/>
            <a:ext cx="3856039" cy="707886"/>
          </a:xfrm>
          <a:prstGeom prst="rect">
            <a:avLst/>
          </a:prstGeom>
          <a:noFill/>
          <a:ln w="9525">
            <a:noFill/>
            <a:miter lim="800000"/>
            <a:headEnd/>
            <a:tailEnd/>
          </a:ln>
        </p:spPr>
        <p:txBody>
          <a:bodyPr>
            <a:spAutoFit/>
          </a:bodyPr>
          <a:lstStyle/>
          <a:p>
            <a:r>
              <a:rPr lang="ja-JP" altLang="en-US" sz="2000" dirty="0">
                <a:latin typeface="HGPｺﾞｼｯｸE" pitchFamily="50" charset="-128"/>
                <a:ea typeface="HGPｺﾞｼｯｸE" pitchFamily="50" charset="-128"/>
              </a:rPr>
              <a:t>圧力偏差　　　　・・・　</a:t>
            </a:r>
            <a:r>
              <a:rPr lang="en-US" altLang="ja-JP" sz="2000" dirty="0" smtClean="0">
                <a:latin typeface="HGPｺﾞｼｯｸE" pitchFamily="50" charset="-128"/>
                <a:ea typeface="HGPｺﾞｼｯｸE" pitchFamily="50" charset="-128"/>
              </a:rPr>
              <a:t>10(Pa</a:t>
            </a:r>
            <a:r>
              <a:rPr lang="en-US" altLang="ja-JP" sz="2000" dirty="0">
                <a:latin typeface="HGPｺﾞｼｯｸE" pitchFamily="50" charset="-128"/>
                <a:ea typeface="HGPｺﾞｼｯｸE" pitchFamily="50" charset="-128"/>
              </a:rPr>
              <a:t>)</a:t>
            </a:r>
          </a:p>
          <a:p>
            <a:r>
              <a:rPr lang="ja-JP" altLang="en-US" sz="2000" dirty="0">
                <a:latin typeface="HGPｺﾞｼｯｸE" pitchFamily="50" charset="-128"/>
                <a:ea typeface="HGPｺﾞｼｯｸE" pitchFamily="50" charset="-128"/>
              </a:rPr>
              <a:t>渦度の絶対値　・・・　</a:t>
            </a:r>
            <a:r>
              <a:rPr lang="en-US" altLang="ja-JP" sz="2000" dirty="0">
                <a:latin typeface="HGPｺﾞｼｯｸE" pitchFamily="50" charset="-128"/>
                <a:ea typeface="HGPｺﾞｼｯｸE" pitchFamily="50" charset="-128"/>
              </a:rPr>
              <a:t>0.15(1/s)</a:t>
            </a:r>
            <a:endParaRPr lang="ja-JP" altLang="en-US" sz="2000" dirty="0">
              <a:latin typeface="HGPｺﾞｼｯｸE" pitchFamily="50" charset="-128"/>
              <a:ea typeface="HGPｺﾞｼｯｸE" pitchFamily="50" charset="-128"/>
            </a:endParaRPr>
          </a:p>
        </p:txBody>
      </p:sp>
      <p:sp>
        <p:nvSpPr>
          <p:cNvPr id="5168" name="テキスト ボックス 57"/>
          <p:cNvSpPr txBox="1">
            <a:spLocks noChangeArrowheads="1"/>
          </p:cNvSpPr>
          <p:nvPr/>
        </p:nvSpPr>
        <p:spPr bwMode="auto">
          <a:xfrm>
            <a:off x="142846" y="3000372"/>
            <a:ext cx="4143404" cy="2585323"/>
          </a:xfrm>
          <a:prstGeom prst="rect">
            <a:avLst/>
          </a:prstGeom>
          <a:noFill/>
          <a:ln w="9525">
            <a:noFill/>
            <a:miter lim="800000"/>
            <a:headEnd/>
            <a:tailEnd/>
          </a:ln>
        </p:spPr>
        <p:txBody>
          <a:bodyPr wrap="square">
            <a:spAutoFit/>
          </a:bodyPr>
          <a:lstStyle/>
          <a:p>
            <a:r>
              <a:rPr lang="en-US" altLang="ja-JP" dirty="0" smtClean="0">
                <a:latin typeface="Calibri" pitchFamily="34" charset="0"/>
                <a:ea typeface="HGPｺﾞｼｯｸE" pitchFamily="50" charset="-128"/>
              </a:rPr>
              <a:t>1)</a:t>
            </a:r>
            <a:r>
              <a:rPr lang="ja-JP" altLang="en-US" dirty="0" smtClean="0">
                <a:latin typeface="Calibri" pitchFamily="34" charset="0"/>
                <a:ea typeface="HGPｺﾞｼｯｸE" pitchFamily="50" charset="-128"/>
              </a:rPr>
              <a:t>閾値を超え、なお且つ周囲よりも圧力</a:t>
            </a:r>
            <a:endParaRPr lang="en-US" altLang="ja-JP" dirty="0" smtClean="0">
              <a:latin typeface="Calibri" pitchFamily="34" charset="0"/>
              <a:ea typeface="HGPｺﾞｼｯｸE" pitchFamily="50" charset="-128"/>
            </a:endParaRPr>
          </a:p>
          <a:p>
            <a:r>
              <a:rPr lang="ja-JP" altLang="en-US" dirty="0" smtClean="0">
                <a:latin typeface="Calibri" pitchFamily="34" charset="0"/>
                <a:ea typeface="HGPｺﾞｼｯｸE" pitchFamily="50" charset="-128"/>
              </a:rPr>
              <a:t>　偏差が大きい地点を仮の中心とした。</a:t>
            </a:r>
            <a:endParaRPr lang="en-US" altLang="ja-JP" dirty="0" smtClean="0">
              <a:latin typeface="Calibri" pitchFamily="34" charset="0"/>
              <a:ea typeface="HGPｺﾞｼｯｸE" pitchFamily="50" charset="-128"/>
            </a:endParaRPr>
          </a:p>
          <a:p>
            <a:r>
              <a:rPr lang="en-US" altLang="ja-JP" dirty="0" smtClean="0">
                <a:latin typeface="Calibri" pitchFamily="34" charset="0"/>
                <a:ea typeface="HGPｺﾞｼｯｸE" pitchFamily="50" charset="-128"/>
              </a:rPr>
              <a:t>2)</a:t>
            </a:r>
            <a:r>
              <a:rPr lang="ja-JP" altLang="en-US" dirty="0" smtClean="0">
                <a:latin typeface="Calibri" pitchFamily="34" charset="0"/>
                <a:ea typeface="HGPｺﾞｼｯｸE" pitchFamily="50" charset="-128"/>
              </a:rPr>
              <a:t>格子間を</a:t>
            </a:r>
            <a:r>
              <a:rPr lang="en-US" altLang="ja-JP" dirty="0" smtClean="0">
                <a:latin typeface="Calibri" pitchFamily="34" charset="0"/>
                <a:ea typeface="HGPｺﾞｼｯｸE" pitchFamily="50" charset="-128"/>
              </a:rPr>
              <a:t>40</a:t>
            </a:r>
            <a:r>
              <a:rPr lang="ja-JP" altLang="en-US" dirty="0" smtClean="0">
                <a:latin typeface="Calibri" pitchFamily="34" charset="0"/>
                <a:ea typeface="HGPｺﾞｼｯｸE" pitchFamily="50" charset="-128"/>
              </a:rPr>
              <a:t>等分し、ランキン</a:t>
            </a:r>
            <a:r>
              <a:rPr lang="ja-JP" altLang="en-US" dirty="0">
                <a:latin typeface="Calibri" pitchFamily="34" charset="0"/>
                <a:ea typeface="HGPｺﾞｼｯｸE" pitchFamily="50" charset="-128"/>
              </a:rPr>
              <a:t>渦の</a:t>
            </a:r>
            <a:r>
              <a:rPr lang="ja-JP" altLang="en-US" dirty="0" smtClean="0">
                <a:latin typeface="Calibri" pitchFamily="34" charset="0"/>
                <a:ea typeface="HGPｺﾞｼｯｸE" pitchFamily="50" charset="-128"/>
              </a:rPr>
              <a:t>圧　</a:t>
            </a:r>
            <a:endParaRPr lang="en-US" altLang="ja-JP" dirty="0" smtClean="0">
              <a:latin typeface="Calibri" pitchFamily="34" charset="0"/>
              <a:ea typeface="HGPｺﾞｼｯｸE" pitchFamily="50" charset="-128"/>
            </a:endParaRPr>
          </a:p>
          <a:p>
            <a:r>
              <a:rPr lang="ja-JP" altLang="en-US" dirty="0" smtClean="0">
                <a:latin typeface="Calibri" pitchFamily="34" charset="0"/>
                <a:ea typeface="HGPｺﾞｼｯｸE" pitchFamily="50" charset="-128"/>
              </a:rPr>
              <a:t>　力</a:t>
            </a:r>
            <a:r>
              <a:rPr lang="ja-JP" altLang="en-US" dirty="0">
                <a:latin typeface="Calibri" pitchFamily="34" charset="0"/>
                <a:ea typeface="HGPｺﾞｼｯｸE" pitchFamily="50" charset="-128"/>
              </a:rPr>
              <a:t>分布からのずれを最小二乗法で</a:t>
            </a:r>
            <a:r>
              <a:rPr lang="ja-JP" altLang="en-US" dirty="0" smtClean="0">
                <a:latin typeface="Calibri" pitchFamily="34" charset="0"/>
                <a:ea typeface="HGPｺﾞｼｯｸE" pitchFamily="50" charset="-128"/>
              </a:rPr>
              <a:t>評　</a:t>
            </a:r>
            <a:endParaRPr lang="en-US" altLang="ja-JP" dirty="0" smtClean="0">
              <a:latin typeface="Calibri" pitchFamily="34" charset="0"/>
              <a:ea typeface="HGPｺﾞｼｯｸE" pitchFamily="50" charset="-128"/>
            </a:endParaRPr>
          </a:p>
          <a:p>
            <a:r>
              <a:rPr lang="ja-JP" altLang="en-US" dirty="0" smtClean="0">
                <a:latin typeface="Calibri" pitchFamily="34" charset="0"/>
                <a:ea typeface="HGPｺﾞｼｯｸE" pitchFamily="50" charset="-128"/>
              </a:rPr>
              <a:t>　価することにより真の中心を決定する。</a:t>
            </a:r>
            <a:endParaRPr lang="en-US" altLang="ja-JP" dirty="0" smtClean="0">
              <a:latin typeface="Calibri" pitchFamily="34" charset="0"/>
              <a:ea typeface="HGPｺﾞｼｯｸE" pitchFamily="50" charset="-128"/>
            </a:endParaRPr>
          </a:p>
          <a:p>
            <a:r>
              <a:rPr lang="en-US" altLang="ja-JP" dirty="0" smtClean="0">
                <a:latin typeface="Calibri" pitchFamily="34" charset="0"/>
                <a:ea typeface="HGPｺﾞｼｯｸE" pitchFamily="50" charset="-128"/>
              </a:rPr>
              <a:t>3)</a:t>
            </a:r>
            <a:r>
              <a:rPr lang="ja-JP" altLang="en-US" dirty="0" smtClean="0">
                <a:latin typeface="Calibri" pitchFamily="34" charset="0"/>
                <a:ea typeface="HGPｺﾞｼｯｸE" pitchFamily="50" charset="-128"/>
              </a:rPr>
              <a:t>各格子点の風速を動径方向と回転方</a:t>
            </a:r>
            <a:endParaRPr lang="en-US" altLang="ja-JP" dirty="0" smtClean="0">
              <a:latin typeface="Calibri" pitchFamily="34" charset="0"/>
              <a:ea typeface="HGPｺﾞｼｯｸE" pitchFamily="50" charset="-128"/>
            </a:endParaRPr>
          </a:p>
          <a:p>
            <a:r>
              <a:rPr lang="ja-JP" altLang="en-US" dirty="0" smtClean="0">
                <a:latin typeface="Calibri" pitchFamily="34" charset="0"/>
                <a:ea typeface="HGPｺﾞｼｯｸE" pitchFamily="50" charset="-128"/>
              </a:rPr>
              <a:t>　向に分解して、周囲の中から最大風</a:t>
            </a:r>
            <a:endParaRPr lang="en-US" altLang="ja-JP" dirty="0" smtClean="0">
              <a:latin typeface="Calibri" pitchFamily="34" charset="0"/>
              <a:ea typeface="HGPｺﾞｼｯｸE" pitchFamily="50" charset="-128"/>
            </a:endParaRPr>
          </a:p>
          <a:p>
            <a:r>
              <a:rPr lang="ja-JP" altLang="en-US" dirty="0" smtClean="0">
                <a:latin typeface="Calibri" pitchFamily="34" charset="0"/>
                <a:ea typeface="HGPｺﾞｼｯｸE" pitchFamily="50" charset="-128"/>
              </a:rPr>
              <a:t>　速半径を決める。</a:t>
            </a:r>
            <a:endParaRPr lang="en-US" altLang="ja-JP" dirty="0" smtClean="0">
              <a:latin typeface="Calibri" pitchFamily="34" charset="0"/>
              <a:ea typeface="HGPｺﾞｼｯｸE" pitchFamily="50" charset="-128"/>
            </a:endParaRPr>
          </a:p>
          <a:p>
            <a:r>
              <a:rPr lang="en-US" altLang="ja-JP" dirty="0" smtClean="0">
                <a:latin typeface="Calibri" pitchFamily="34" charset="0"/>
                <a:ea typeface="HGPｺﾞｼｯｸE" pitchFamily="50" charset="-128"/>
              </a:rPr>
              <a:t>4)</a:t>
            </a:r>
            <a:r>
              <a:rPr lang="ja-JP" altLang="en-US" dirty="0" smtClean="0">
                <a:latin typeface="Calibri" pitchFamily="34" charset="0"/>
                <a:ea typeface="HGPｺﾞｼｯｸE" pitchFamily="50" charset="-128"/>
              </a:rPr>
              <a:t>これらの操作を</a:t>
            </a:r>
            <a:r>
              <a:rPr lang="en-US" altLang="ja-JP" dirty="0" smtClean="0">
                <a:latin typeface="Calibri" pitchFamily="34" charset="0"/>
                <a:ea typeface="HGPｺﾞｼｯｸE" pitchFamily="50" charset="-128"/>
              </a:rPr>
              <a:t>180time</a:t>
            </a:r>
            <a:r>
              <a:rPr lang="ja-JP" altLang="en-US" dirty="0" smtClean="0">
                <a:latin typeface="Calibri" pitchFamily="34" charset="0"/>
                <a:ea typeface="HGPｺﾞｼｯｸE" pitchFamily="50" charset="-128"/>
              </a:rPr>
              <a:t> </a:t>
            </a:r>
            <a:r>
              <a:rPr lang="en-US" altLang="ja-JP" dirty="0" smtClean="0">
                <a:latin typeface="Calibri" pitchFamily="34" charset="0"/>
                <a:ea typeface="HGPｺﾞｼｯｸE" pitchFamily="50" charset="-128"/>
              </a:rPr>
              <a:t>step</a:t>
            </a:r>
            <a:r>
              <a:rPr lang="ja-JP" altLang="en-US" dirty="0" smtClean="0">
                <a:latin typeface="Calibri" pitchFamily="34" charset="0"/>
                <a:ea typeface="HGPｺﾞｼｯｸE" pitchFamily="50" charset="-128"/>
              </a:rPr>
              <a:t>繰り返す。</a:t>
            </a:r>
            <a:endParaRPr lang="ja-JP" altLang="en-US" dirty="0">
              <a:latin typeface="Calibri" pitchFamily="34" charset="0"/>
              <a:ea typeface="HGPｺﾞｼｯｸE" pitchFamily="50" charset="-128"/>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vorticity_2.png"/>
          <p:cNvPicPr>
            <a:picLocks noChangeAspect="1"/>
          </p:cNvPicPr>
          <p:nvPr/>
        </p:nvPicPr>
        <p:blipFill>
          <a:blip r:embed="rId3" cstate="print"/>
          <a:stretch>
            <a:fillRect/>
          </a:stretch>
        </p:blipFill>
        <p:spPr>
          <a:xfrm>
            <a:off x="2483768" y="1628800"/>
            <a:ext cx="4667250" cy="3267075"/>
          </a:xfrm>
          <a:prstGeom prst="rect">
            <a:avLst/>
          </a:prstGeom>
        </p:spPr>
      </p:pic>
      <p:sp>
        <p:nvSpPr>
          <p:cNvPr id="6" name="テキスト ボックス 5"/>
          <p:cNvSpPr txBox="1"/>
          <p:nvPr/>
        </p:nvSpPr>
        <p:spPr>
          <a:xfrm>
            <a:off x="1071538" y="6286520"/>
            <a:ext cx="7358114" cy="369332"/>
          </a:xfrm>
          <a:prstGeom prst="rect">
            <a:avLst/>
          </a:prstGeom>
          <a:noFill/>
        </p:spPr>
        <p:txBody>
          <a:bodyPr wrap="square" rtlCol="0">
            <a:spAutoFit/>
          </a:bodyPr>
          <a:lstStyle/>
          <a:p>
            <a:r>
              <a:rPr kumimoji="1" lang="ja-JP" altLang="en-US" dirty="0" smtClean="0">
                <a:latin typeface="HGPｺﾞｼｯｸE" pitchFamily="50" charset="-128"/>
                <a:ea typeface="HGPｺﾞｼｯｸE" pitchFamily="50" charset="-128"/>
              </a:rPr>
              <a:t>渦中心を中央にして、</a:t>
            </a:r>
            <a:r>
              <a:rPr kumimoji="1" lang="en-US" altLang="ja-JP" dirty="0" smtClean="0">
                <a:latin typeface="HGPｺﾞｼｯｸE" pitchFamily="50" charset="-128"/>
                <a:ea typeface="HGPｺﾞｼｯｸE" pitchFamily="50" charset="-128"/>
              </a:rPr>
              <a:t>9</a:t>
            </a:r>
            <a:r>
              <a:rPr kumimoji="1" lang="ja-JP" altLang="en-US" dirty="0" smtClean="0">
                <a:latin typeface="HGPｺﾞｼｯｸE" pitchFamily="50" charset="-128"/>
                <a:ea typeface="HGPｺﾞｼｯｸE" pitchFamily="50" charset="-128"/>
              </a:rPr>
              <a:t>格子</a:t>
            </a:r>
            <a:r>
              <a:rPr kumimoji="1" lang="en-US" altLang="ja-JP" dirty="0" smtClean="0">
                <a:latin typeface="HGPｺﾞｼｯｸE" pitchFamily="50" charset="-128"/>
                <a:ea typeface="HGPｺﾞｼｯｸE" pitchFamily="50" charset="-128"/>
              </a:rPr>
              <a:t>×9</a:t>
            </a:r>
            <a:r>
              <a:rPr kumimoji="1" lang="ja-JP" altLang="en-US" dirty="0" smtClean="0">
                <a:latin typeface="HGPｺﾞｼｯｸE" pitchFamily="50" charset="-128"/>
                <a:ea typeface="HGPｺﾞｼｯｸE" pitchFamily="50" charset="-128"/>
              </a:rPr>
              <a:t>格子の領域で各項を平均した時系列</a:t>
            </a:r>
            <a:endParaRPr kumimoji="1" lang="en-US" altLang="ja-JP" dirty="0" smtClean="0">
              <a:latin typeface="HGPｺﾞｼｯｸE" pitchFamily="50" charset="-128"/>
              <a:ea typeface="HGPｺﾞｼｯｸE" pitchFamily="50" charset="-128"/>
            </a:endParaRPr>
          </a:p>
        </p:txBody>
      </p:sp>
      <p:graphicFrame>
        <p:nvGraphicFramePr>
          <p:cNvPr id="7" name="オブジェクト 6"/>
          <p:cNvGraphicFramePr>
            <a:graphicFrameLocks noChangeAspect="1"/>
          </p:cNvGraphicFramePr>
          <p:nvPr/>
        </p:nvGraphicFramePr>
        <p:xfrm>
          <a:off x="285720" y="4965086"/>
          <a:ext cx="8724934" cy="972163"/>
        </p:xfrm>
        <a:graphic>
          <a:graphicData uri="http://schemas.openxmlformats.org/presentationml/2006/ole">
            <p:oleObj spid="_x0000_s54274" name="数式" r:id="rId4" imgW="3759120" imgH="419040" progId="Equation.3">
              <p:embed/>
            </p:oleObj>
          </a:graphicData>
        </a:graphic>
      </p:graphicFrame>
      <p:cxnSp>
        <p:nvCxnSpPr>
          <p:cNvPr id="9" name="直線コネクタ 8"/>
          <p:cNvCxnSpPr/>
          <p:nvPr/>
        </p:nvCxnSpPr>
        <p:spPr>
          <a:xfrm>
            <a:off x="8001024" y="5857892"/>
            <a:ext cx="928694"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5929322" y="5857892"/>
            <a:ext cx="1928826"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3500430" y="5857892"/>
            <a:ext cx="714380"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p:cNvCxnSpPr/>
          <p:nvPr/>
        </p:nvCxnSpPr>
        <p:spPr>
          <a:xfrm>
            <a:off x="1285852" y="5856304"/>
            <a:ext cx="2000264"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a:off x="4500562" y="5857892"/>
            <a:ext cx="1143008"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7929586" y="5857892"/>
            <a:ext cx="1714512" cy="369332"/>
          </a:xfrm>
          <a:prstGeom prst="rect">
            <a:avLst/>
          </a:prstGeom>
          <a:noFill/>
        </p:spPr>
        <p:txBody>
          <a:bodyPr wrap="square" rtlCol="0">
            <a:spAutoFit/>
          </a:bodyPr>
          <a:lstStyle/>
          <a:p>
            <a:r>
              <a:rPr lang="en-US" altLang="ja-JP" dirty="0" smtClean="0">
                <a:solidFill>
                  <a:srgbClr val="FF0000"/>
                </a:solidFill>
                <a:latin typeface="HGPｺﾞｼｯｸE" pitchFamily="50" charset="-128"/>
                <a:ea typeface="HGPｺﾞｼｯｸE" pitchFamily="50" charset="-128"/>
              </a:rPr>
              <a:t>Diffusion</a:t>
            </a:r>
            <a:endParaRPr kumimoji="1" lang="ja-JP" altLang="en-US" dirty="0">
              <a:solidFill>
                <a:srgbClr val="FF0000"/>
              </a:solidFill>
              <a:latin typeface="HGPｺﾞｼｯｸE" pitchFamily="50" charset="-128"/>
              <a:ea typeface="HGPｺﾞｼｯｸE" pitchFamily="50" charset="-128"/>
            </a:endParaRPr>
          </a:p>
        </p:txBody>
      </p:sp>
      <p:sp>
        <p:nvSpPr>
          <p:cNvPr id="33" name="テキスト ボックス 32"/>
          <p:cNvSpPr txBox="1"/>
          <p:nvPr/>
        </p:nvSpPr>
        <p:spPr>
          <a:xfrm>
            <a:off x="6357950" y="5857892"/>
            <a:ext cx="1714512" cy="369332"/>
          </a:xfrm>
          <a:prstGeom prst="rect">
            <a:avLst/>
          </a:prstGeom>
          <a:noFill/>
        </p:spPr>
        <p:txBody>
          <a:bodyPr wrap="square" rtlCol="0">
            <a:spAutoFit/>
          </a:bodyPr>
          <a:lstStyle/>
          <a:p>
            <a:r>
              <a:rPr lang="en-US" altLang="ja-JP" dirty="0" err="1" smtClean="0">
                <a:solidFill>
                  <a:srgbClr val="FF0000"/>
                </a:solidFill>
                <a:latin typeface="HGPｺﾞｼｯｸE" pitchFamily="50" charset="-128"/>
                <a:ea typeface="HGPｺﾞｼｯｸE" pitchFamily="50" charset="-128"/>
              </a:rPr>
              <a:t>Solenoidal</a:t>
            </a:r>
            <a:endParaRPr kumimoji="1" lang="ja-JP" altLang="en-US" dirty="0">
              <a:solidFill>
                <a:srgbClr val="FF0000"/>
              </a:solidFill>
              <a:latin typeface="HGPｺﾞｼｯｸE" pitchFamily="50" charset="-128"/>
              <a:ea typeface="HGPｺﾞｼｯｸE" pitchFamily="50" charset="-128"/>
            </a:endParaRPr>
          </a:p>
        </p:txBody>
      </p:sp>
      <p:sp>
        <p:nvSpPr>
          <p:cNvPr id="34" name="テキスト ボックス 33"/>
          <p:cNvSpPr txBox="1"/>
          <p:nvPr/>
        </p:nvSpPr>
        <p:spPr>
          <a:xfrm>
            <a:off x="4500562" y="5857892"/>
            <a:ext cx="1714512" cy="369332"/>
          </a:xfrm>
          <a:prstGeom prst="rect">
            <a:avLst/>
          </a:prstGeom>
          <a:noFill/>
        </p:spPr>
        <p:txBody>
          <a:bodyPr wrap="square" rtlCol="0">
            <a:spAutoFit/>
          </a:bodyPr>
          <a:lstStyle/>
          <a:p>
            <a:r>
              <a:rPr lang="en-US" altLang="ja-JP" dirty="0" smtClean="0">
                <a:solidFill>
                  <a:srgbClr val="FF0000"/>
                </a:solidFill>
                <a:latin typeface="HGPｺﾞｼｯｸE" pitchFamily="50" charset="-128"/>
                <a:ea typeface="HGPｺﾞｼｯｸE" pitchFamily="50" charset="-128"/>
              </a:rPr>
              <a:t>Divergence</a:t>
            </a:r>
            <a:endParaRPr kumimoji="1" lang="ja-JP" altLang="en-US" dirty="0">
              <a:solidFill>
                <a:srgbClr val="FF0000"/>
              </a:solidFill>
              <a:latin typeface="HGPｺﾞｼｯｸE" pitchFamily="50" charset="-128"/>
              <a:ea typeface="HGPｺﾞｼｯｸE" pitchFamily="50" charset="-128"/>
            </a:endParaRPr>
          </a:p>
        </p:txBody>
      </p:sp>
      <p:sp>
        <p:nvSpPr>
          <p:cNvPr id="35" name="テキスト ボックス 34"/>
          <p:cNvSpPr txBox="1"/>
          <p:nvPr/>
        </p:nvSpPr>
        <p:spPr>
          <a:xfrm>
            <a:off x="1857356" y="5857892"/>
            <a:ext cx="1714512" cy="369332"/>
          </a:xfrm>
          <a:prstGeom prst="rect">
            <a:avLst/>
          </a:prstGeom>
          <a:noFill/>
        </p:spPr>
        <p:txBody>
          <a:bodyPr wrap="square" rtlCol="0">
            <a:spAutoFit/>
          </a:bodyPr>
          <a:lstStyle/>
          <a:p>
            <a:r>
              <a:rPr kumimoji="1" lang="en-US" altLang="ja-JP" dirty="0" smtClean="0">
                <a:solidFill>
                  <a:srgbClr val="FF0000"/>
                </a:solidFill>
                <a:latin typeface="HGPｺﾞｼｯｸE" pitchFamily="50" charset="-128"/>
                <a:ea typeface="HGPｺﾞｼｯｸE" pitchFamily="50" charset="-128"/>
              </a:rPr>
              <a:t>Tilting</a:t>
            </a:r>
            <a:endParaRPr kumimoji="1" lang="ja-JP" altLang="en-US" dirty="0">
              <a:solidFill>
                <a:srgbClr val="FF0000"/>
              </a:solidFill>
              <a:latin typeface="HGPｺﾞｼｯｸE" pitchFamily="50" charset="-128"/>
              <a:ea typeface="HGPｺﾞｼｯｸE" pitchFamily="50" charset="-128"/>
            </a:endParaRPr>
          </a:p>
        </p:txBody>
      </p:sp>
      <p:sp>
        <p:nvSpPr>
          <p:cNvPr id="36" name="テキスト ボックス 35"/>
          <p:cNvSpPr txBox="1"/>
          <p:nvPr/>
        </p:nvSpPr>
        <p:spPr>
          <a:xfrm>
            <a:off x="3286116" y="5857892"/>
            <a:ext cx="1714512" cy="369332"/>
          </a:xfrm>
          <a:prstGeom prst="rect">
            <a:avLst/>
          </a:prstGeom>
          <a:noFill/>
        </p:spPr>
        <p:txBody>
          <a:bodyPr wrap="square" rtlCol="0">
            <a:spAutoFit/>
          </a:bodyPr>
          <a:lstStyle/>
          <a:p>
            <a:r>
              <a:rPr lang="en-US" altLang="ja-JP" dirty="0" smtClean="0">
                <a:solidFill>
                  <a:srgbClr val="FF0000"/>
                </a:solidFill>
                <a:latin typeface="HGPｺﾞｼｯｸE" pitchFamily="50" charset="-128"/>
                <a:ea typeface="HGPｺﾞｼｯｸE" pitchFamily="50" charset="-128"/>
              </a:rPr>
              <a:t>Stretching</a:t>
            </a:r>
            <a:endParaRPr kumimoji="1" lang="ja-JP" altLang="en-US" dirty="0">
              <a:solidFill>
                <a:srgbClr val="FF0000"/>
              </a:solidFill>
              <a:latin typeface="HGPｺﾞｼｯｸE" pitchFamily="50" charset="-128"/>
              <a:ea typeface="HGPｺﾞｼｯｸE" pitchFamily="50" charset="-128"/>
            </a:endParaRPr>
          </a:p>
        </p:txBody>
      </p:sp>
      <p:cxnSp>
        <p:nvCxnSpPr>
          <p:cNvPr id="38" name="直線コネクタ 37"/>
          <p:cNvCxnSpPr/>
          <p:nvPr/>
        </p:nvCxnSpPr>
        <p:spPr>
          <a:xfrm>
            <a:off x="285720" y="5929330"/>
            <a:ext cx="571472" cy="158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214282" y="5929330"/>
            <a:ext cx="1071570" cy="369332"/>
          </a:xfrm>
          <a:prstGeom prst="rect">
            <a:avLst/>
          </a:prstGeom>
          <a:noFill/>
        </p:spPr>
        <p:txBody>
          <a:bodyPr wrap="square" rtlCol="0">
            <a:spAutoFit/>
          </a:bodyPr>
          <a:lstStyle/>
          <a:p>
            <a:r>
              <a:rPr lang="en-US" altLang="ja-JP" dirty="0" smtClean="0">
                <a:solidFill>
                  <a:srgbClr val="FF0000"/>
                </a:solidFill>
                <a:latin typeface="HGPｺﾞｼｯｸE" pitchFamily="50" charset="-128"/>
                <a:ea typeface="HGPｺﾞｼｯｸE" pitchFamily="50" charset="-128"/>
              </a:rPr>
              <a:t>Total</a:t>
            </a:r>
            <a:endParaRPr kumimoji="1" lang="ja-JP" altLang="en-US" dirty="0">
              <a:solidFill>
                <a:srgbClr val="FF0000"/>
              </a:solidFill>
              <a:latin typeface="HGPｺﾞｼｯｸE" pitchFamily="50" charset="-128"/>
              <a:ea typeface="HGPｺﾞｼｯｸE" pitchFamily="50" charset="-128"/>
            </a:endParaRPr>
          </a:p>
        </p:txBody>
      </p:sp>
      <p:sp>
        <p:nvSpPr>
          <p:cNvPr id="18" name="タイトル 17"/>
          <p:cNvSpPr>
            <a:spLocks noGrp="1"/>
          </p:cNvSpPr>
          <p:nvPr>
            <p:ph type="title"/>
          </p:nvPr>
        </p:nvSpPr>
        <p:spPr/>
        <p:txBody>
          <a:bodyPr/>
          <a:lstStyle/>
          <a:p>
            <a:r>
              <a:rPr kumimoji="1" lang="ja-JP" altLang="en-US" dirty="0" smtClean="0"/>
              <a:t>渦度収支（</a:t>
            </a:r>
            <a:r>
              <a:rPr kumimoji="1" lang="en-US" altLang="ja-JP" dirty="0" smtClean="0"/>
              <a:t>U</a:t>
            </a:r>
            <a:r>
              <a:rPr kumimoji="1" lang="en-US" altLang="ja-JP" baseline="-25000" dirty="0" smtClean="0"/>
              <a:t>0</a:t>
            </a:r>
            <a:r>
              <a:rPr kumimoji="1" lang="en-US" altLang="ja-JP" dirty="0" smtClean="0"/>
              <a:t>=5</a:t>
            </a:r>
            <a:r>
              <a:rPr kumimoji="1" lang="ja-JP" altLang="en-US" dirty="0" smtClean="0"/>
              <a:t>）</a:t>
            </a:r>
            <a:endParaRPr kumimoji="1" lang="ja-JP" altLang="en-US"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descr="vorticity_4_bulk15.png"/>
          <p:cNvPicPr>
            <a:picLocks noChangeAspect="1"/>
          </p:cNvPicPr>
          <p:nvPr/>
        </p:nvPicPr>
        <p:blipFill>
          <a:blip r:embed="rId2" cstate="print"/>
          <a:stretch>
            <a:fillRect/>
          </a:stretch>
        </p:blipFill>
        <p:spPr>
          <a:xfrm>
            <a:off x="4572000" y="3824287"/>
            <a:ext cx="4333875" cy="3033713"/>
          </a:xfrm>
          <a:prstGeom prst="rect">
            <a:avLst/>
          </a:prstGeom>
        </p:spPr>
      </p:pic>
      <p:pic>
        <p:nvPicPr>
          <p:cNvPr id="16" name="図 15" descr="vorticity_3_bulk15.png"/>
          <p:cNvPicPr>
            <a:picLocks noChangeAspect="1"/>
          </p:cNvPicPr>
          <p:nvPr/>
        </p:nvPicPr>
        <p:blipFill>
          <a:blip r:embed="rId3" cstate="print"/>
          <a:stretch>
            <a:fillRect/>
          </a:stretch>
        </p:blipFill>
        <p:spPr>
          <a:xfrm>
            <a:off x="0" y="3824287"/>
            <a:ext cx="4333875" cy="3033713"/>
          </a:xfrm>
          <a:prstGeom prst="rect">
            <a:avLst/>
          </a:prstGeom>
        </p:spPr>
      </p:pic>
      <p:pic>
        <p:nvPicPr>
          <p:cNvPr id="15" name="図 14" descr="vorticity_2_bulk15.png"/>
          <p:cNvPicPr>
            <a:picLocks noChangeAspect="1"/>
          </p:cNvPicPr>
          <p:nvPr/>
        </p:nvPicPr>
        <p:blipFill>
          <a:blip r:embed="rId4" cstate="print"/>
          <a:stretch>
            <a:fillRect/>
          </a:stretch>
        </p:blipFill>
        <p:spPr>
          <a:xfrm>
            <a:off x="4500562" y="714356"/>
            <a:ext cx="4333875" cy="3033713"/>
          </a:xfrm>
          <a:prstGeom prst="rect">
            <a:avLst/>
          </a:prstGeom>
        </p:spPr>
      </p:pic>
      <p:pic>
        <p:nvPicPr>
          <p:cNvPr id="14" name="図 13" descr="vorticity_1_bulk15.png"/>
          <p:cNvPicPr>
            <a:picLocks noChangeAspect="1"/>
          </p:cNvPicPr>
          <p:nvPr/>
        </p:nvPicPr>
        <p:blipFill>
          <a:blip r:embed="rId5" cstate="print"/>
          <a:stretch>
            <a:fillRect/>
          </a:stretch>
        </p:blipFill>
        <p:spPr>
          <a:xfrm>
            <a:off x="23811" y="714356"/>
            <a:ext cx="4333875" cy="3033713"/>
          </a:xfrm>
          <a:prstGeom prst="rect">
            <a:avLst/>
          </a:prstGeom>
        </p:spPr>
      </p:pic>
      <p:sp>
        <p:nvSpPr>
          <p:cNvPr id="10" name="テキスト ボックス 9"/>
          <p:cNvSpPr txBox="1"/>
          <p:nvPr/>
        </p:nvSpPr>
        <p:spPr>
          <a:xfrm>
            <a:off x="642910" y="857232"/>
            <a:ext cx="1000132" cy="369332"/>
          </a:xfrm>
          <a:prstGeom prst="rect">
            <a:avLst/>
          </a:prstGeom>
          <a:noFill/>
        </p:spPr>
        <p:txBody>
          <a:bodyPr wrap="square" rtlCol="0">
            <a:spAutoFit/>
          </a:bodyPr>
          <a:lstStyle/>
          <a:p>
            <a:r>
              <a:rPr kumimoji="1" lang="en-US" altLang="ja-JP" dirty="0" smtClean="0">
                <a:latin typeface="HGPｺﾞｼｯｸE" pitchFamily="50" charset="-128"/>
                <a:ea typeface="HGPｺﾞｼｯｸE" pitchFamily="50" charset="-128"/>
              </a:rPr>
              <a:t>Z=5m</a:t>
            </a:r>
            <a:endParaRPr kumimoji="1" lang="ja-JP" altLang="en-US" dirty="0">
              <a:latin typeface="HGPｺﾞｼｯｸE" pitchFamily="50" charset="-128"/>
              <a:ea typeface="HGPｺﾞｼｯｸE" pitchFamily="50" charset="-128"/>
            </a:endParaRPr>
          </a:p>
        </p:txBody>
      </p:sp>
      <p:sp>
        <p:nvSpPr>
          <p:cNvPr id="11" name="テキスト ボックス 10"/>
          <p:cNvSpPr txBox="1"/>
          <p:nvPr/>
        </p:nvSpPr>
        <p:spPr>
          <a:xfrm>
            <a:off x="5143504" y="857232"/>
            <a:ext cx="1000132" cy="369332"/>
          </a:xfrm>
          <a:prstGeom prst="rect">
            <a:avLst/>
          </a:prstGeom>
          <a:noFill/>
        </p:spPr>
        <p:txBody>
          <a:bodyPr wrap="square" rtlCol="0">
            <a:spAutoFit/>
          </a:bodyPr>
          <a:lstStyle/>
          <a:p>
            <a:r>
              <a:rPr kumimoji="1" lang="en-US" altLang="ja-JP" dirty="0" smtClean="0">
                <a:latin typeface="HGPｺﾞｼｯｸE" pitchFamily="50" charset="-128"/>
                <a:ea typeface="HGPｺﾞｼｯｸE" pitchFamily="50" charset="-128"/>
              </a:rPr>
              <a:t>Z=15m</a:t>
            </a:r>
            <a:endParaRPr kumimoji="1" lang="ja-JP" altLang="en-US" dirty="0">
              <a:latin typeface="HGPｺﾞｼｯｸE" pitchFamily="50" charset="-128"/>
              <a:ea typeface="HGPｺﾞｼｯｸE" pitchFamily="50" charset="-128"/>
            </a:endParaRPr>
          </a:p>
        </p:txBody>
      </p:sp>
      <p:sp>
        <p:nvSpPr>
          <p:cNvPr id="12" name="テキスト ボックス 11"/>
          <p:cNvSpPr txBox="1"/>
          <p:nvPr/>
        </p:nvSpPr>
        <p:spPr>
          <a:xfrm>
            <a:off x="642910" y="3988362"/>
            <a:ext cx="1000132" cy="369332"/>
          </a:xfrm>
          <a:prstGeom prst="rect">
            <a:avLst/>
          </a:prstGeom>
          <a:noFill/>
        </p:spPr>
        <p:txBody>
          <a:bodyPr wrap="square" rtlCol="0">
            <a:spAutoFit/>
          </a:bodyPr>
          <a:lstStyle/>
          <a:p>
            <a:r>
              <a:rPr kumimoji="1" lang="en-US" altLang="ja-JP" dirty="0" smtClean="0">
                <a:latin typeface="HGPｺﾞｼｯｸE" pitchFamily="50" charset="-128"/>
                <a:ea typeface="HGPｺﾞｼｯｸE" pitchFamily="50" charset="-128"/>
              </a:rPr>
              <a:t>Z=33m</a:t>
            </a:r>
            <a:endParaRPr kumimoji="1" lang="ja-JP" altLang="en-US" dirty="0">
              <a:latin typeface="HGPｺﾞｼｯｸE" pitchFamily="50" charset="-128"/>
              <a:ea typeface="HGPｺﾞｼｯｸE" pitchFamily="50" charset="-128"/>
            </a:endParaRPr>
          </a:p>
        </p:txBody>
      </p:sp>
      <p:sp>
        <p:nvSpPr>
          <p:cNvPr id="13" name="テキスト ボックス 12"/>
          <p:cNvSpPr txBox="1"/>
          <p:nvPr/>
        </p:nvSpPr>
        <p:spPr>
          <a:xfrm>
            <a:off x="5214942" y="3988362"/>
            <a:ext cx="1000132" cy="369332"/>
          </a:xfrm>
          <a:prstGeom prst="rect">
            <a:avLst/>
          </a:prstGeom>
          <a:noFill/>
        </p:spPr>
        <p:txBody>
          <a:bodyPr wrap="square" rtlCol="0">
            <a:spAutoFit/>
          </a:bodyPr>
          <a:lstStyle/>
          <a:p>
            <a:r>
              <a:rPr kumimoji="1" lang="en-US" altLang="ja-JP" dirty="0" smtClean="0">
                <a:latin typeface="HGPｺﾞｼｯｸE" pitchFamily="50" charset="-128"/>
                <a:ea typeface="HGPｺﾞｼｯｸE" pitchFamily="50" charset="-128"/>
              </a:rPr>
              <a:t>Z=50m</a:t>
            </a:r>
            <a:endParaRPr kumimoji="1" lang="ja-JP" altLang="en-US" dirty="0">
              <a:latin typeface="HGPｺﾞｼｯｸE" pitchFamily="50" charset="-128"/>
              <a:ea typeface="HGPｺﾞｼｯｸE" pitchFamily="50" charset="-128"/>
            </a:endParaRPr>
          </a:p>
        </p:txBody>
      </p:sp>
      <p:sp>
        <p:nvSpPr>
          <p:cNvPr id="18" name="タイトル 17"/>
          <p:cNvSpPr>
            <a:spLocks noGrp="1"/>
          </p:cNvSpPr>
          <p:nvPr>
            <p:ph type="title"/>
          </p:nvPr>
        </p:nvSpPr>
        <p:spPr/>
        <p:txBody>
          <a:bodyPr/>
          <a:lstStyle/>
          <a:p>
            <a:r>
              <a:rPr kumimoji="1" lang="ja-JP" altLang="en-US" dirty="0" smtClean="0"/>
              <a:t>渦度収支（</a:t>
            </a:r>
            <a:r>
              <a:rPr kumimoji="1" lang="en-US" altLang="ja-JP" dirty="0" smtClean="0"/>
              <a:t>U</a:t>
            </a:r>
            <a:r>
              <a:rPr kumimoji="1" lang="en-US" altLang="ja-JP" baseline="-25000" dirty="0" smtClean="0"/>
              <a:t>0</a:t>
            </a:r>
            <a:r>
              <a:rPr kumimoji="1" lang="en-US" altLang="ja-JP" dirty="0" smtClean="0"/>
              <a:t>=15</a:t>
            </a:r>
            <a:r>
              <a:rPr kumimoji="1" lang="ja-JP" altLang="en-US" dirty="0" smtClean="0"/>
              <a:t>）</a:t>
            </a:r>
            <a:endParaRPr kumimoji="1" lang="ja-JP" altLang="en-US" dirty="0"/>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図 17" descr="cell3_vor_p-50m.png"/>
          <p:cNvPicPr>
            <a:picLocks/>
          </p:cNvPicPr>
          <p:nvPr/>
        </p:nvPicPr>
        <p:blipFill>
          <a:blip r:embed="rId2" cstate="print"/>
          <a:srcRect t="29167" r="8727" b="10416"/>
          <a:stretch>
            <a:fillRect/>
          </a:stretch>
        </p:blipFill>
        <p:spPr bwMode="auto">
          <a:xfrm>
            <a:off x="3071813" y="4000500"/>
            <a:ext cx="3017837" cy="2825750"/>
          </a:xfrm>
          <a:prstGeom prst="rect">
            <a:avLst/>
          </a:prstGeom>
          <a:noFill/>
          <a:ln w="9525">
            <a:noFill/>
            <a:miter lim="800000"/>
            <a:headEnd/>
            <a:tailEnd/>
          </a:ln>
        </p:spPr>
      </p:pic>
      <p:pic>
        <p:nvPicPr>
          <p:cNvPr id="14339" name="図 18" descr="cell5_vor_p-50m.png"/>
          <p:cNvPicPr>
            <a:picLocks/>
          </p:cNvPicPr>
          <p:nvPr/>
        </p:nvPicPr>
        <p:blipFill>
          <a:blip r:embed="rId3" cstate="print"/>
          <a:srcRect t="29167" r="8727" b="10416"/>
          <a:stretch>
            <a:fillRect/>
          </a:stretch>
        </p:blipFill>
        <p:spPr bwMode="auto">
          <a:xfrm>
            <a:off x="57150" y="4000500"/>
            <a:ext cx="3016250" cy="2825750"/>
          </a:xfrm>
          <a:prstGeom prst="rect">
            <a:avLst/>
          </a:prstGeom>
          <a:noFill/>
          <a:ln w="9525">
            <a:noFill/>
            <a:miter lim="800000"/>
            <a:headEnd/>
            <a:tailEnd/>
          </a:ln>
        </p:spPr>
      </p:pic>
      <p:pic>
        <p:nvPicPr>
          <p:cNvPr id="14340" name="図 19" descr="cell10_vor_p-50m.png"/>
          <p:cNvPicPr>
            <a:picLocks/>
          </p:cNvPicPr>
          <p:nvPr/>
        </p:nvPicPr>
        <p:blipFill>
          <a:blip r:embed="rId4" cstate="print"/>
          <a:srcRect t="29167" r="8727" b="10416"/>
          <a:stretch>
            <a:fillRect/>
          </a:stretch>
        </p:blipFill>
        <p:spPr bwMode="auto">
          <a:xfrm>
            <a:off x="6072188" y="1143000"/>
            <a:ext cx="3017837" cy="2825750"/>
          </a:xfrm>
          <a:prstGeom prst="rect">
            <a:avLst/>
          </a:prstGeom>
          <a:noFill/>
          <a:ln w="9525">
            <a:noFill/>
            <a:miter lim="800000"/>
            <a:headEnd/>
            <a:tailEnd/>
          </a:ln>
        </p:spPr>
      </p:pic>
      <p:pic>
        <p:nvPicPr>
          <p:cNvPr id="14341" name="図 20" descr="cell15_vor_p-50m.png"/>
          <p:cNvPicPr>
            <a:picLocks/>
          </p:cNvPicPr>
          <p:nvPr/>
        </p:nvPicPr>
        <p:blipFill>
          <a:blip r:embed="rId5" cstate="print"/>
          <a:srcRect t="29167" r="8727" b="10416"/>
          <a:stretch>
            <a:fillRect/>
          </a:stretch>
        </p:blipFill>
        <p:spPr bwMode="auto">
          <a:xfrm>
            <a:off x="3071813" y="1143000"/>
            <a:ext cx="3017837" cy="2825750"/>
          </a:xfrm>
          <a:prstGeom prst="rect">
            <a:avLst/>
          </a:prstGeom>
          <a:noFill/>
          <a:ln w="9525">
            <a:noFill/>
            <a:miter lim="800000"/>
            <a:headEnd/>
            <a:tailEnd/>
          </a:ln>
        </p:spPr>
      </p:pic>
      <p:pic>
        <p:nvPicPr>
          <p:cNvPr id="14342" name="図 21" descr="cell20_vor_p-50m.png"/>
          <p:cNvPicPr>
            <a:picLocks/>
          </p:cNvPicPr>
          <p:nvPr/>
        </p:nvPicPr>
        <p:blipFill>
          <a:blip r:embed="rId6" cstate="print"/>
          <a:srcRect t="29167" r="8727" b="10416"/>
          <a:stretch>
            <a:fillRect/>
          </a:stretch>
        </p:blipFill>
        <p:spPr bwMode="auto">
          <a:xfrm>
            <a:off x="57150" y="1143000"/>
            <a:ext cx="3016250" cy="2825750"/>
          </a:xfrm>
          <a:prstGeom prst="rect">
            <a:avLst/>
          </a:prstGeom>
          <a:noFill/>
          <a:ln w="9525">
            <a:noFill/>
            <a:miter lim="800000"/>
            <a:headEnd/>
            <a:tailEnd/>
          </a:ln>
        </p:spPr>
      </p:pic>
      <p:sp>
        <p:nvSpPr>
          <p:cNvPr id="14343" name="テキスト ボックス 10"/>
          <p:cNvSpPr txBox="1">
            <a:spLocks noChangeArrowheads="1"/>
          </p:cNvSpPr>
          <p:nvPr/>
        </p:nvSpPr>
        <p:spPr bwMode="auto">
          <a:xfrm>
            <a:off x="1143000" y="214313"/>
            <a:ext cx="6858000" cy="584200"/>
          </a:xfrm>
          <a:prstGeom prst="rect">
            <a:avLst/>
          </a:prstGeom>
          <a:noFill/>
          <a:ln w="9525">
            <a:noFill/>
            <a:miter lim="800000"/>
            <a:headEnd/>
            <a:tailEnd/>
          </a:ln>
        </p:spPr>
        <p:txBody>
          <a:bodyPr>
            <a:spAutoFit/>
          </a:bodyPr>
          <a:lstStyle/>
          <a:p>
            <a:r>
              <a:rPr lang="ja-JP" altLang="en-US" sz="3200">
                <a:latin typeface="HGPｺﾞｼｯｸE" pitchFamily="50" charset="-128"/>
                <a:ea typeface="HGPｺﾞｼｯｸE" pitchFamily="50" charset="-128"/>
              </a:rPr>
              <a:t>水平断面：セル状構造（高度約</a:t>
            </a:r>
            <a:r>
              <a:rPr lang="en-US" altLang="ja-JP" sz="3200">
                <a:latin typeface="HGPｺﾞｼｯｸE" pitchFamily="50" charset="-128"/>
                <a:ea typeface="HGPｺﾞｼｯｸE" pitchFamily="50" charset="-128"/>
              </a:rPr>
              <a:t>50m</a:t>
            </a:r>
            <a:r>
              <a:rPr lang="ja-JP" altLang="en-US" sz="3200">
                <a:latin typeface="HGPｺﾞｼｯｸE" pitchFamily="50" charset="-128"/>
                <a:ea typeface="HGPｺﾞｼｯｸE" pitchFamily="50" charset="-128"/>
              </a:rPr>
              <a:t>）</a:t>
            </a:r>
          </a:p>
        </p:txBody>
      </p:sp>
      <p:sp>
        <p:nvSpPr>
          <p:cNvPr id="12" name="円/楕円 11"/>
          <p:cNvSpPr/>
          <p:nvPr/>
        </p:nvSpPr>
        <p:spPr>
          <a:xfrm>
            <a:off x="285750" y="1000125"/>
            <a:ext cx="1285875" cy="5000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solidFill>
                  <a:schemeClr val="tx1"/>
                </a:solidFill>
                <a:latin typeface="HGPｺﾞｼｯｸE" pitchFamily="50" charset="-128"/>
                <a:ea typeface="HGPｺﾞｼｯｸE" pitchFamily="50" charset="-128"/>
              </a:rPr>
              <a:t>20m</a:t>
            </a:r>
            <a:endParaRPr lang="ja-JP" altLang="en-US" sz="2800" dirty="0">
              <a:solidFill>
                <a:schemeClr val="tx1"/>
              </a:solidFill>
              <a:latin typeface="HGPｺﾞｼｯｸE" pitchFamily="50" charset="-128"/>
              <a:ea typeface="HGPｺﾞｼｯｸE" pitchFamily="50" charset="-128"/>
            </a:endParaRPr>
          </a:p>
        </p:txBody>
      </p:sp>
      <p:sp>
        <p:nvSpPr>
          <p:cNvPr id="13" name="円/楕円 12"/>
          <p:cNvSpPr/>
          <p:nvPr/>
        </p:nvSpPr>
        <p:spPr>
          <a:xfrm>
            <a:off x="3357563" y="928688"/>
            <a:ext cx="1285875" cy="5000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solidFill>
                  <a:schemeClr val="tx1"/>
                </a:solidFill>
                <a:latin typeface="HGPｺﾞｼｯｸE" pitchFamily="50" charset="-128"/>
                <a:ea typeface="HGPｺﾞｼｯｸE" pitchFamily="50" charset="-128"/>
              </a:rPr>
              <a:t>15m</a:t>
            </a:r>
            <a:endParaRPr lang="ja-JP" altLang="en-US" sz="2800" dirty="0">
              <a:solidFill>
                <a:schemeClr val="tx1"/>
              </a:solidFill>
              <a:latin typeface="HGPｺﾞｼｯｸE" pitchFamily="50" charset="-128"/>
              <a:ea typeface="HGPｺﾞｼｯｸE" pitchFamily="50" charset="-128"/>
            </a:endParaRPr>
          </a:p>
        </p:txBody>
      </p:sp>
      <p:sp>
        <p:nvSpPr>
          <p:cNvPr id="14" name="円/楕円 13"/>
          <p:cNvSpPr/>
          <p:nvPr/>
        </p:nvSpPr>
        <p:spPr>
          <a:xfrm>
            <a:off x="7429500" y="1000125"/>
            <a:ext cx="1285875" cy="5000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solidFill>
                  <a:schemeClr val="tx1"/>
                </a:solidFill>
                <a:latin typeface="HGPｺﾞｼｯｸE" pitchFamily="50" charset="-128"/>
                <a:ea typeface="HGPｺﾞｼｯｸE" pitchFamily="50" charset="-128"/>
              </a:rPr>
              <a:t>10m</a:t>
            </a:r>
            <a:endParaRPr lang="ja-JP" altLang="en-US" sz="2800" dirty="0">
              <a:solidFill>
                <a:schemeClr val="tx1"/>
              </a:solidFill>
              <a:latin typeface="HGPｺﾞｼｯｸE" pitchFamily="50" charset="-128"/>
              <a:ea typeface="HGPｺﾞｼｯｸE" pitchFamily="50" charset="-128"/>
            </a:endParaRPr>
          </a:p>
        </p:txBody>
      </p:sp>
      <p:sp>
        <p:nvSpPr>
          <p:cNvPr id="15" name="円/楕円 14"/>
          <p:cNvSpPr/>
          <p:nvPr/>
        </p:nvSpPr>
        <p:spPr>
          <a:xfrm>
            <a:off x="285750" y="3929063"/>
            <a:ext cx="928688" cy="5000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solidFill>
                  <a:schemeClr val="tx1"/>
                </a:solidFill>
                <a:latin typeface="HGPｺﾞｼｯｸE" pitchFamily="50" charset="-128"/>
                <a:ea typeface="HGPｺﾞｼｯｸE" pitchFamily="50" charset="-128"/>
              </a:rPr>
              <a:t>5m</a:t>
            </a:r>
            <a:endParaRPr lang="ja-JP" altLang="en-US" sz="2800" dirty="0">
              <a:solidFill>
                <a:schemeClr val="tx1"/>
              </a:solidFill>
              <a:latin typeface="HGPｺﾞｼｯｸE" pitchFamily="50" charset="-128"/>
              <a:ea typeface="HGPｺﾞｼｯｸE" pitchFamily="50" charset="-128"/>
            </a:endParaRPr>
          </a:p>
        </p:txBody>
      </p:sp>
      <p:sp>
        <p:nvSpPr>
          <p:cNvPr id="16" name="円/楕円 15"/>
          <p:cNvSpPr/>
          <p:nvPr/>
        </p:nvSpPr>
        <p:spPr>
          <a:xfrm>
            <a:off x="3357563" y="3857625"/>
            <a:ext cx="928687" cy="5000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solidFill>
                  <a:schemeClr val="tx1"/>
                </a:solidFill>
                <a:latin typeface="HGPｺﾞｼｯｸE" pitchFamily="50" charset="-128"/>
                <a:ea typeface="HGPｺﾞｼｯｸE" pitchFamily="50" charset="-128"/>
              </a:rPr>
              <a:t>3m</a:t>
            </a:r>
            <a:endParaRPr lang="ja-JP" altLang="en-US" sz="2800" dirty="0">
              <a:solidFill>
                <a:schemeClr val="tx1"/>
              </a:solidFill>
              <a:latin typeface="HGPｺﾞｼｯｸE" pitchFamily="50" charset="-128"/>
              <a:ea typeface="HGPｺﾞｼｯｸE" pitchFamily="50" charset="-128"/>
            </a:endParaRPr>
          </a:p>
        </p:txBody>
      </p:sp>
      <p:sp>
        <p:nvSpPr>
          <p:cNvPr id="14349" name="テキスト ボックス 16"/>
          <p:cNvSpPr txBox="1">
            <a:spLocks noChangeArrowheads="1"/>
          </p:cNvSpPr>
          <p:nvPr/>
        </p:nvSpPr>
        <p:spPr bwMode="auto">
          <a:xfrm>
            <a:off x="6357938" y="4500563"/>
            <a:ext cx="2143125" cy="400050"/>
          </a:xfrm>
          <a:prstGeom prst="rect">
            <a:avLst/>
          </a:prstGeom>
          <a:noFill/>
          <a:ln w="9525">
            <a:noFill/>
            <a:miter lim="800000"/>
            <a:headEnd/>
            <a:tailEnd/>
          </a:ln>
        </p:spPr>
        <p:txBody>
          <a:bodyPr>
            <a:spAutoFit/>
          </a:bodyPr>
          <a:lstStyle/>
          <a:p>
            <a:r>
              <a:rPr lang="ja-JP" altLang="en-US" sz="2000">
                <a:latin typeface="HGPｺﾞｼｯｸE" pitchFamily="50" charset="-128"/>
                <a:ea typeface="HGPｺﾞｼｯｸE" pitchFamily="50" charset="-128"/>
              </a:rPr>
              <a:t>色付：鉛直流</a:t>
            </a:r>
          </a:p>
        </p:txBody>
      </p:sp>
      <p:sp>
        <p:nvSpPr>
          <p:cNvPr id="14350" name="テキスト ボックス 22"/>
          <p:cNvSpPr txBox="1">
            <a:spLocks noChangeArrowheads="1"/>
          </p:cNvSpPr>
          <p:nvPr/>
        </p:nvSpPr>
        <p:spPr bwMode="auto">
          <a:xfrm>
            <a:off x="6072188" y="5143500"/>
            <a:ext cx="3071812" cy="1016000"/>
          </a:xfrm>
          <a:prstGeom prst="rect">
            <a:avLst/>
          </a:prstGeom>
          <a:noFill/>
          <a:ln w="9525">
            <a:noFill/>
            <a:miter lim="800000"/>
            <a:headEnd/>
            <a:tailEnd/>
          </a:ln>
        </p:spPr>
        <p:txBody>
          <a:bodyPr>
            <a:spAutoFit/>
          </a:bodyPr>
          <a:lstStyle/>
          <a:p>
            <a:r>
              <a:rPr lang="ja-JP" altLang="en-US" sz="2000">
                <a:latin typeface="HGPｺﾞｼｯｸE" pitchFamily="50" charset="-128"/>
                <a:ea typeface="HGPｺﾞｼｯｸE" pitchFamily="50" charset="-128"/>
              </a:rPr>
              <a:t>等値線：圧力偏差　</a:t>
            </a:r>
            <a:r>
              <a:rPr lang="en-US" altLang="ja-JP" sz="2000">
                <a:latin typeface="HGPｺﾞｼｯｸE" pitchFamily="50" charset="-128"/>
                <a:ea typeface="HGPｺﾞｼｯｸE" pitchFamily="50" charset="-128"/>
              </a:rPr>
              <a:t>5(Pa),</a:t>
            </a:r>
            <a:r>
              <a:rPr lang="ja-JP" altLang="en-US" sz="2000">
                <a:latin typeface="HGPｺﾞｼｯｸE" pitchFamily="50" charset="-128"/>
                <a:ea typeface="HGPｺﾞｼｯｸE" pitchFamily="50" charset="-128"/>
              </a:rPr>
              <a:t>　</a:t>
            </a:r>
            <a:endParaRPr lang="en-US" altLang="ja-JP" sz="2000">
              <a:latin typeface="HGPｺﾞｼｯｸE" pitchFamily="50" charset="-128"/>
              <a:ea typeface="HGPｺﾞｼｯｸE" pitchFamily="50" charset="-128"/>
            </a:endParaRPr>
          </a:p>
          <a:p>
            <a:r>
              <a:rPr lang="ja-JP" altLang="en-US" sz="2000">
                <a:latin typeface="HGPｺﾞｼｯｸE" pitchFamily="50" charset="-128"/>
                <a:ea typeface="HGPｺﾞｼｯｸE" pitchFamily="50" charset="-128"/>
              </a:rPr>
              <a:t>　　　　 　渦度　</a:t>
            </a:r>
            <a:r>
              <a:rPr lang="en-US" altLang="ja-JP" sz="2000">
                <a:latin typeface="HGPｺﾞｼｯｸE" pitchFamily="50" charset="-128"/>
                <a:ea typeface="HGPｺﾞｼｯｸE" pitchFamily="50" charset="-128"/>
              </a:rPr>
              <a:t>0.15(1/s) </a:t>
            </a:r>
          </a:p>
          <a:p>
            <a:r>
              <a:rPr lang="ja-JP" altLang="en-US" sz="2000">
                <a:latin typeface="HGPｺﾞｼｯｸE" pitchFamily="50" charset="-128"/>
                <a:ea typeface="HGPｺﾞｼｯｸE" pitchFamily="50" charset="-128"/>
              </a:rPr>
              <a:t>　　　　　 以上の領域</a:t>
            </a:r>
            <a:endParaRPr lang="en-US" altLang="ja-JP" sz="2000">
              <a:latin typeface="HGPｺﾞｼｯｸE" pitchFamily="50" charset="-128"/>
              <a:ea typeface="HGPｺﾞｼｯｸE" pitchFamily="50" charset="-128"/>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テキスト ボックス 3"/>
          <p:cNvSpPr txBox="1">
            <a:spLocks noChangeArrowheads="1"/>
          </p:cNvSpPr>
          <p:nvPr/>
        </p:nvSpPr>
        <p:spPr bwMode="auto">
          <a:xfrm>
            <a:off x="2857500" y="214313"/>
            <a:ext cx="3500438" cy="769937"/>
          </a:xfrm>
          <a:prstGeom prst="rect">
            <a:avLst/>
          </a:prstGeom>
          <a:noFill/>
          <a:ln w="9525">
            <a:noFill/>
            <a:miter lim="800000"/>
            <a:headEnd/>
            <a:tailEnd/>
          </a:ln>
        </p:spPr>
        <p:txBody>
          <a:bodyPr>
            <a:spAutoFit/>
          </a:bodyPr>
          <a:lstStyle/>
          <a:p>
            <a:r>
              <a:rPr lang="ja-JP" altLang="en-US" sz="4400">
                <a:latin typeface="HGPｺﾞｼｯｸE" pitchFamily="50" charset="-128"/>
                <a:ea typeface="HGPｺﾞｼｯｸE" pitchFamily="50" charset="-128"/>
              </a:rPr>
              <a:t>風速分布</a:t>
            </a:r>
          </a:p>
        </p:txBody>
      </p:sp>
      <p:pic>
        <p:nvPicPr>
          <p:cNvPr id="16387" name="図 2" descr="r-v3m.png"/>
          <p:cNvPicPr>
            <a:picLocks/>
          </p:cNvPicPr>
          <p:nvPr/>
        </p:nvPicPr>
        <p:blipFill>
          <a:blip r:embed="rId2" cstate="print"/>
          <a:srcRect t="5357"/>
          <a:stretch>
            <a:fillRect/>
          </a:stretch>
        </p:blipFill>
        <p:spPr bwMode="auto">
          <a:xfrm>
            <a:off x="3071813" y="4286250"/>
            <a:ext cx="3070225" cy="2509838"/>
          </a:xfrm>
          <a:prstGeom prst="rect">
            <a:avLst/>
          </a:prstGeom>
          <a:noFill/>
          <a:ln w="9525">
            <a:noFill/>
            <a:miter lim="800000"/>
            <a:headEnd/>
            <a:tailEnd/>
          </a:ln>
        </p:spPr>
      </p:pic>
      <p:pic>
        <p:nvPicPr>
          <p:cNvPr id="16388" name="図 4" descr="r-v5m.png"/>
          <p:cNvPicPr>
            <a:picLocks/>
          </p:cNvPicPr>
          <p:nvPr/>
        </p:nvPicPr>
        <p:blipFill>
          <a:blip r:embed="rId3" cstate="print"/>
          <a:srcRect t="5357"/>
          <a:stretch>
            <a:fillRect/>
          </a:stretch>
        </p:blipFill>
        <p:spPr bwMode="auto">
          <a:xfrm>
            <a:off x="0" y="4286250"/>
            <a:ext cx="3070225" cy="2509838"/>
          </a:xfrm>
          <a:prstGeom prst="rect">
            <a:avLst/>
          </a:prstGeom>
          <a:noFill/>
          <a:ln w="9525">
            <a:noFill/>
            <a:miter lim="800000"/>
            <a:headEnd/>
            <a:tailEnd/>
          </a:ln>
        </p:spPr>
      </p:pic>
      <p:pic>
        <p:nvPicPr>
          <p:cNvPr id="16389" name="図 5" descr="r-v10m.png"/>
          <p:cNvPicPr>
            <a:picLocks/>
          </p:cNvPicPr>
          <p:nvPr/>
        </p:nvPicPr>
        <p:blipFill>
          <a:blip r:embed="rId4" cstate="print"/>
          <a:srcRect t="5357"/>
          <a:stretch>
            <a:fillRect/>
          </a:stretch>
        </p:blipFill>
        <p:spPr bwMode="auto">
          <a:xfrm>
            <a:off x="6073775" y="1490663"/>
            <a:ext cx="3070225" cy="2509837"/>
          </a:xfrm>
          <a:prstGeom prst="rect">
            <a:avLst/>
          </a:prstGeom>
          <a:noFill/>
          <a:ln w="9525">
            <a:noFill/>
            <a:miter lim="800000"/>
            <a:headEnd/>
            <a:tailEnd/>
          </a:ln>
        </p:spPr>
      </p:pic>
      <p:pic>
        <p:nvPicPr>
          <p:cNvPr id="16390" name="図 6" descr="r-v15m.png"/>
          <p:cNvPicPr>
            <a:picLocks/>
          </p:cNvPicPr>
          <p:nvPr/>
        </p:nvPicPr>
        <p:blipFill>
          <a:blip r:embed="rId5" cstate="print"/>
          <a:srcRect t="5357"/>
          <a:stretch>
            <a:fillRect/>
          </a:stretch>
        </p:blipFill>
        <p:spPr bwMode="auto">
          <a:xfrm>
            <a:off x="3071813" y="1490663"/>
            <a:ext cx="3070225" cy="2509837"/>
          </a:xfrm>
          <a:prstGeom prst="rect">
            <a:avLst/>
          </a:prstGeom>
          <a:noFill/>
          <a:ln w="9525">
            <a:noFill/>
            <a:miter lim="800000"/>
            <a:headEnd/>
            <a:tailEnd/>
          </a:ln>
        </p:spPr>
      </p:pic>
      <p:pic>
        <p:nvPicPr>
          <p:cNvPr id="16391" name="図 7" descr="r-v20m.png"/>
          <p:cNvPicPr>
            <a:picLocks/>
          </p:cNvPicPr>
          <p:nvPr/>
        </p:nvPicPr>
        <p:blipFill>
          <a:blip r:embed="rId6" cstate="print"/>
          <a:srcRect t="5357"/>
          <a:stretch>
            <a:fillRect/>
          </a:stretch>
        </p:blipFill>
        <p:spPr bwMode="auto">
          <a:xfrm>
            <a:off x="0" y="1490663"/>
            <a:ext cx="3070225" cy="2509837"/>
          </a:xfrm>
          <a:prstGeom prst="rect">
            <a:avLst/>
          </a:prstGeom>
          <a:noFill/>
          <a:ln w="9525">
            <a:noFill/>
            <a:miter lim="800000"/>
            <a:headEnd/>
            <a:tailEnd/>
          </a:ln>
        </p:spPr>
      </p:pic>
      <p:sp>
        <p:nvSpPr>
          <p:cNvPr id="9" name="円/楕円 8"/>
          <p:cNvSpPr/>
          <p:nvPr/>
        </p:nvSpPr>
        <p:spPr>
          <a:xfrm>
            <a:off x="500063" y="1419225"/>
            <a:ext cx="1285875" cy="5000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solidFill>
                  <a:schemeClr val="tx1"/>
                </a:solidFill>
                <a:latin typeface="HGPｺﾞｼｯｸE" pitchFamily="50" charset="-128"/>
                <a:ea typeface="HGPｺﾞｼｯｸE" pitchFamily="50" charset="-128"/>
              </a:rPr>
              <a:t>20m</a:t>
            </a:r>
            <a:endParaRPr lang="ja-JP" altLang="en-US" sz="2800" dirty="0">
              <a:solidFill>
                <a:schemeClr val="tx1"/>
              </a:solidFill>
              <a:latin typeface="HGPｺﾞｼｯｸE" pitchFamily="50" charset="-128"/>
              <a:ea typeface="HGPｺﾞｼｯｸE" pitchFamily="50" charset="-128"/>
            </a:endParaRPr>
          </a:p>
        </p:txBody>
      </p:sp>
      <p:sp>
        <p:nvSpPr>
          <p:cNvPr id="10" name="円/楕円 9"/>
          <p:cNvSpPr/>
          <p:nvPr/>
        </p:nvSpPr>
        <p:spPr>
          <a:xfrm>
            <a:off x="500063" y="4214813"/>
            <a:ext cx="928687" cy="5000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solidFill>
                  <a:schemeClr val="tx1"/>
                </a:solidFill>
                <a:latin typeface="HGPｺﾞｼｯｸE" pitchFamily="50" charset="-128"/>
                <a:ea typeface="HGPｺﾞｼｯｸE" pitchFamily="50" charset="-128"/>
              </a:rPr>
              <a:t>5m</a:t>
            </a:r>
            <a:endParaRPr lang="ja-JP" altLang="en-US" sz="2800" dirty="0">
              <a:solidFill>
                <a:schemeClr val="tx1"/>
              </a:solidFill>
              <a:latin typeface="HGPｺﾞｼｯｸE" pitchFamily="50" charset="-128"/>
              <a:ea typeface="HGPｺﾞｼｯｸE" pitchFamily="50" charset="-128"/>
            </a:endParaRPr>
          </a:p>
        </p:txBody>
      </p:sp>
      <p:sp>
        <p:nvSpPr>
          <p:cNvPr id="11" name="円/楕円 10"/>
          <p:cNvSpPr/>
          <p:nvPr/>
        </p:nvSpPr>
        <p:spPr>
          <a:xfrm>
            <a:off x="3571875" y="1419225"/>
            <a:ext cx="1285875" cy="5000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solidFill>
                  <a:schemeClr val="tx1"/>
                </a:solidFill>
                <a:latin typeface="HGPｺﾞｼｯｸE" pitchFamily="50" charset="-128"/>
                <a:ea typeface="HGPｺﾞｼｯｸE" pitchFamily="50" charset="-128"/>
              </a:rPr>
              <a:t>15m</a:t>
            </a:r>
            <a:endParaRPr lang="ja-JP" altLang="en-US" sz="2800" dirty="0">
              <a:solidFill>
                <a:schemeClr val="tx1"/>
              </a:solidFill>
              <a:latin typeface="HGPｺﾞｼｯｸE" pitchFamily="50" charset="-128"/>
              <a:ea typeface="HGPｺﾞｼｯｸE" pitchFamily="50" charset="-128"/>
            </a:endParaRPr>
          </a:p>
        </p:txBody>
      </p:sp>
      <p:sp>
        <p:nvSpPr>
          <p:cNvPr id="12" name="円/楕円 11"/>
          <p:cNvSpPr/>
          <p:nvPr/>
        </p:nvSpPr>
        <p:spPr>
          <a:xfrm>
            <a:off x="3571875" y="4143375"/>
            <a:ext cx="928688" cy="5000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solidFill>
                  <a:schemeClr val="tx1"/>
                </a:solidFill>
                <a:latin typeface="HGPｺﾞｼｯｸE" pitchFamily="50" charset="-128"/>
                <a:ea typeface="HGPｺﾞｼｯｸE" pitchFamily="50" charset="-128"/>
              </a:rPr>
              <a:t>3m</a:t>
            </a:r>
            <a:endParaRPr lang="ja-JP" altLang="en-US" sz="2800" dirty="0">
              <a:solidFill>
                <a:schemeClr val="tx1"/>
              </a:solidFill>
              <a:latin typeface="HGPｺﾞｼｯｸE" pitchFamily="50" charset="-128"/>
              <a:ea typeface="HGPｺﾞｼｯｸE" pitchFamily="50" charset="-128"/>
            </a:endParaRPr>
          </a:p>
        </p:txBody>
      </p:sp>
      <p:sp>
        <p:nvSpPr>
          <p:cNvPr id="13" name="円/楕円 12"/>
          <p:cNvSpPr/>
          <p:nvPr/>
        </p:nvSpPr>
        <p:spPr>
          <a:xfrm>
            <a:off x="6572250" y="1419225"/>
            <a:ext cx="1285875" cy="5000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solidFill>
                  <a:schemeClr val="tx1"/>
                </a:solidFill>
                <a:latin typeface="HGPｺﾞｼｯｸE" pitchFamily="50" charset="-128"/>
                <a:ea typeface="HGPｺﾞｼｯｸE" pitchFamily="50" charset="-128"/>
              </a:rPr>
              <a:t>10m</a:t>
            </a:r>
            <a:endParaRPr lang="ja-JP" altLang="en-US" sz="2800" dirty="0">
              <a:solidFill>
                <a:schemeClr val="tx1"/>
              </a:solidFill>
              <a:latin typeface="HGPｺﾞｼｯｸE" pitchFamily="50" charset="-128"/>
              <a:ea typeface="HGPｺﾞｼｯｸE" pitchFamily="50" charset="-128"/>
            </a:endParaRPr>
          </a:p>
        </p:txBody>
      </p:sp>
      <p:sp>
        <p:nvSpPr>
          <p:cNvPr id="16397" name="テキスト ボックス 14"/>
          <p:cNvSpPr txBox="1">
            <a:spLocks noChangeArrowheads="1"/>
          </p:cNvSpPr>
          <p:nvPr/>
        </p:nvSpPr>
        <p:spPr bwMode="auto">
          <a:xfrm>
            <a:off x="2000250" y="1000125"/>
            <a:ext cx="5786438" cy="400050"/>
          </a:xfrm>
          <a:prstGeom prst="rect">
            <a:avLst/>
          </a:prstGeom>
          <a:noFill/>
          <a:ln w="28575">
            <a:solidFill>
              <a:schemeClr val="tx1"/>
            </a:solidFill>
            <a:miter lim="800000"/>
            <a:headEnd/>
            <a:tailEnd/>
          </a:ln>
        </p:spPr>
        <p:txBody>
          <a:bodyPr>
            <a:spAutoFit/>
          </a:bodyPr>
          <a:lstStyle/>
          <a:p>
            <a:r>
              <a:rPr lang="ja-JP" altLang="en-US" sz="2000">
                <a:latin typeface="HGPｺﾞｼｯｸE" pitchFamily="50" charset="-128"/>
                <a:ea typeface="HGPｺﾞｼｯｸE" pitchFamily="50" charset="-128"/>
              </a:rPr>
              <a:t>横軸：中心からの距離　　　縦軸：速度の回転成分</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図 2" descr="r-p3m.png"/>
          <p:cNvPicPr>
            <a:picLocks noChangeAspect="1"/>
          </p:cNvPicPr>
          <p:nvPr/>
        </p:nvPicPr>
        <p:blipFill>
          <a:blip r:embed="rId2" cstate="print"/>
          <a:srcRect t="5357"/>
          <a:stretch>
            <a:fillRect/>
          </a:stretch>
        </p:blipFill>
        <p:spPr bwMode="auto">
          <a:xfrm>
            <a:off x="3071813" y="4286250"/>
            <a:ext cx="3071812" cy="2509838"/>
          </a:xfrm>
          <a:prstGeom prst="rect">
            <a:avLst/>
          </a:prstGeom>
          <a:noFill/>
          <a:ln w="9525">
            <a:noFill/>
            <a:miter lim="800000"/>
            <a:headEnd/>
            <a:tailEnd/>
          </a:ln>
        </p:spPr>
      </p:pic>
      <p:pic>
        <p:nvPicPr>
          <p:cNvPr id="17411" name="図 4" descr="r-p20m.png"/>
          <p:cNvPicPr>
            <a:picLocks noChangeAspect="1"/>
          </p:cNvPicPr>
          <p:nvPr/>
        </p:nvPicPr>
        <p:blipFill>
          <a:blip r:embed="rId3" cstate="print"/>
          <a:srcRect t="5357"/>
          <a:stretch>
            <a:fillRect/>
          </a:stretch>
        </p:blipFill>
        <p:spPr bwMode="auto">
          <a:xfrm>
            <a:off x="0" y="1500188"/>
            <a:ext cx="3071813" cy="2509837"/>
          </a:xfrm>
          <a:prstGeom prst="rect">
            <a:avLst/>
          </a:prstGeom>
          <a:noFill/>
          <a:ln w="9525">
            <a:noFill/>
            <a:miter lim="800000"/>
            <a:headEnd/>
            <a:tailEnd/>
          </a:ln>
        </p:spPr>
      </p:pic>
      <p:pic>
        <p:nvPicPr>
          <p:cNvPr id="17412" name="図 5" descr="r-p15m.png"/>
          <p:cNvPicPr>
            <a:picLocks noChangeAspect="1"/>
          </p:cNvPicPr>
          <p:nvPr/>
        </p:nvPicPr>
        <p:blipFill>
          <a:blip r:embed="rId4" cstate="print"/>
          <a:srcRect t="5357"/>
          <a:stretch>
            <a:fillRect/>
          </a:stretch>
        </p:blipFill>
        <p:spPr bwMode="auto">
          <a:xfrm>
            <a:off x="3071813" y="1500188"/>
            <a:ext cx="3071812" cy="2509837"/>
          </a:xfrm>
          <a:prstGeom prst="rect">
            <a:avLst/>
          </a:prstGeom>
          <a:noFill/>
          <a:ln w="9525">
            <a:noFill/>
            <a:miter lim="800000"/>
            <a:headEnd/>
            <a:tailEnd/>
          </a:ln>
        </p:spPr>
      </p:pic>
      <p:pic>
        <p:nvPicPr>
          <p:cNvPr id="17413" name="図 6" descr="r-p10m.png"/>
          <p:cNvPicPr>
            <a:picLocks noChangeAspect="1"/>
          </p:cNvPicPr>
          <p:nvPr/>
        </p:nvPicPr>
        <p:blipFill>
          <a:blip r:embed="rId5" cstate="print"/>
          <a:srcRect t="5357"/>
          <a:stretch>
            <a:fillRect/>
          </a:stretch>
        </p:blipFill>
        <p:spPr bwMode="auto">
          <a:xfrm>
            <a:off x="6072188" y="1500188"/>
            <a:ext cx="3071812" cy="2509837"/>
          </a:xfrm>
          <a:prstGeom prst="rect">
            <a:avLst/>
          </a:prstGeom>
          <a:noFill/>
          <a:ln w="9525">
            <a:noFill/>
            <a:miter lim="800000"/>
            <a:headEnd/>
            <a:tailEnd/>
          </a:ln>
        </p:spPr>
      </p:pic>
      <p:pic>
        <p:nvPicPr>
          <p:cNvPr id="17414" name="図 7" descr="r-p5m.png"/>
          <p:cNvPicPr>
            <a:picLocks noChangeAspect="1"/>
          </p:cNvPicPr>
          <p:nvPr/>
        </p:nvPicPr>
        <p:blipFill>
          <a:blip r:embed="rId6" cstate="print"/>
          <a:srcRect t="5357"/>
          <a:stretch>
            <a:fillRect/>
          </a:stretch>
        </p:blipFill>
        <p:spPr bwMode="auto">
          <a:xfrm>
            <a:off x="0" y="4286250"/>
            <a:ext cx="3071813" cy="2509838"/>
          </a:xfrm>
          <a:prstGeom prst="rect">
            <a:avLst/>
          </a:prstGeom>
          <a:noFill/>
          <a:ln w="9525">
            <a:noFill/>
            <a:miter lim="800000"/>
            <a:headEnd/>
            <a:tailEnd/>
          </a:ln>
        </p:spPr>
      </p:pic>
      <p:sp>
        <p:nvSpPr>
          <p:cNvPr id="14" name="円/楕円 13"/>
          <p:cNvSpPr/>
          <p:nvPr/>
        </p:nvSpPr>
        <p:spPr>
          <a:xfrm>
            <a:off x="7643813" y="3071813"/>
            <a:ext cx="1285875" cy="5000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solidFill>
                  <a:schemeClr val="tx1"/>
                </a:solidFill>
                <a:latin typeface="HGPｺﾞｼｯｸE" pitchFamily="50" charset="-128"/>
                <a:ea typeface="HGPｺﾞｼｯｸE" pitchFamily="50" charset="-128"/>
              </a:rPr>
              <a:t>10m</a:t>
            </a:r>
            <a:endParaRPr lang="ja-JP" altLang="en-US" sz="2800" dirty="0">
              <a:solidFill>
                <a:schemeClr val="tx1"/>
              </a:solidFill>
              <a:latin typeface="HGPｺﾞｼｯｸE" pitchFamily="50" charset="-128"/>
              <a:ea typeface="HGPｺﾞｼｯｸE" pitchFamily="50" charset="-128"/>
            </a:endParaRPr>
          </a:p>
        </p:txBody>
      </p:sp>
      <p:sp>
        <p:nvSpPr>
          <p:cNvPr id="15" name="円/楕円 14"/>
          <p:cNvSpPr/>
          <p:nvPr/>
        </p:nvSpPr>
        <p:spPr>
          <a:xfrm>
            <a:off x="4643438" y="3071813"/>
            <a:ext cx="1285875" cy="5000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solidFill>
                  <a:schemeClr val="tx1"/>
                </a:solidFill>
                <a:latin typeface="HGPｺﾞｼｯｸE" pitchFamily="50" charset="-128"/>
                <a:ea typeface="HGPｺﾞｼｯｸE" pitchFamily="50" charset="-128"/>
              </a:rPr>
              <a:t>15m</a:t>
            </a:r>
            <a:endParaRPr lang="ja-JP" altLang="en-US" sz="2800" dirty="0">
              <a:solidFill>
                <a:schemeClr val="tx1"/>
              </a:solidFill>
              <a:latin typeface="HGPｺﾞｼｯｸE" pitchFamily="50" charset="-128"/>
              <a:ea typeface="HGPｺﾞｼｯｸE" pitchFamily="50" charset="-128"/>
            </a:endParaRPr>
          </a:p>
        </p:txBody>
      </p:sp>
      <p:sp>
        <p:nvSpPr>
          <p:cNvPr id="16" name="円/楕円 15"/>
          <p:cNvSpPr/>
          <p:nvPr/>
        </p:nvSpPr>
        <p:spPr>
          <a:xfrm>
            <a:off x="1571625" y="3071813"/>
            <a:ext cx="1285875" cy="500062"/>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solidFill>
                  <a:schemeClr val="tx1"/>
                </a:solidFill>
                <a:latin typeface="HGPｺﾞｼｯｸE" pitchFamily="50" charset="-128"/>
                <a:ea typeface="HGPｺﾞｼｯｸE" pitchFamily="50" charset="-128"/>
              </a:rPr>
              <a:t>20m</a:t>
            </a:r>
            <a:endParaRPr lang="ja-JP" altLang="en-US" sz="2800" dirty="0">
              <a:solidFill>
                <a:schemeClr val="tx1"/>
              </a:solidFill>
              <a:latin typeface="HGPｺﾞｼｯｸE" pitchFamily="50" charset="-128"/>
              <a:ea typeface="HGPｺﾞｼｯｸE" pitchFamily="50" charset="-128"/>
            </a:endParaRPr>
          </a:p>
        </p:txBody>
      </p:sp>
      <p:sp>
        <p:nvSpPr>
          <p:cNvPr id="17" name="円/楕円 16"/>
          <p:cNvSpPr/>
          <p:nvPr/>
        </p:nvSpPr>
        <p:spPr>
          <a:xfrm>
            <a:off x="1928813" y="5857875"/>
            <a:ext cx="928687" cy="5000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solidFill>
                  <a:schemeClr val="tx1"/>
                </a:solidFill>
                <a:latin typeface="HGPｺﾞｼｯｸE" pitchFamily="50" charset="-128"/>
                <a:ea typeface="HGPｺﾞｼｯｸE" pitchFamily="50" charset="-128"/>
              </a:rPr>
              <a:t>5m</a:t>
            </a:r>
            <a:endParaRPr lang="ja-JP" altLang="en-US" sz="2800" dirty="0">
              <a:solidFill>
                <a:schemeClr val="tx1"/>
              </a:solidFill>
              <a:latin typeface="HGPｺﾞｼｯｸE" pitchFamily="50" charset="-128"/>
              <a:ea typeface="HGPｺﾞｼｯｸE" pitchFamily="50" charset="-128"/>
            </a:endParaRPr>
          </a:p>
        </p:txBody>
      </p:sp>
      <p:sp>
        <p:nvSpPr>
          <p:cNvPr id="18" name="円/楕円 17"/>
          <p:cNvSpPr/>
          <p:nvPr/>
        </p:nvSpPr>
        <p:spPr>
          <a:xfrm>
            <a:off x="5000625" y="5857875"/>
            <a:ext cx="928688" cy="50006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ja-JP" sz="2800" dirty="0">
                <a:solidFill>
                  <a:schemeClr val="tx1"/>
                </a:solidFill>
                <a:latin typeface="HGPｺﾞｼｯｸE" pitchFamily="50" charset="-128"/>
                <a:ea typeface="HGPｺﾞｼｯｸE" pitchFamily="50" charset="-128"/>
              </a:rPr>
              <a:t>3m</a:t>
            </a:r>
            <a:endParaRPr lang="ja-JP" altLang="en-US" sz="2800" dirty="0">
              <a:solidFill>
                <a:schemeClr val="tx1"/>
              </a:solidFill>
              <a:latin typeface="HGPｺﾞｼｯｸE" pitchFamily="50" charset="-128"/>
              <a:ea typeface="HGPｺﾞｼｯｸE" pitchFamily="50" charset="-128"/>
            </a:endParaRPr>
          </a:p>
        </p:txBody>
      </p:sp>
      <p:sp>
        <p:nvSpPr>
          <p:cNvPr id="17420" name="テキスト ボックス 18"/>
          <p:cNvSpPr txBox="1">
            <a:spLocks noChangeArrowheads="1"/>
          </p:cNvSpPr>
          <p:nvPr/>
        </p:nvSpPr>
        <p:spPr bwMode="auto">
          <a:xfrm>
            <a:off x="2857500" y="214313"/>
            <a:ext cx="3500438" cy="769937"/>
          </a:xfrm>
          <a:prstGeom prst="rect">
            <a:avLst/>
          </a:prstGeom>
          <a:noFill/>
          <a:ln w="9525">
            <a:noFill/>
            <a:miter lim="800000"/>
            <a:headEnd/>
            <a:tailEnd/>
          </a:ln>
        </p:spPr>
        <p:txBody>
          <a:bodyPr>
            <a:spAutoFit/>
          </a:bodyPr>
          <a:lstStyle/>
          <a:p>
            <a:r>
              <a:rPr lang="ja-JP" altLang="en-US" sz="4400">
                <a:latin typeface="HGPｺﾞｼｯｸE" pitchFamily="50" charset="-128"/>
                <a:ea typeface="HGPｺﾞｼｯｸE" pitchFamily="50" charset="-128"/>
              </a:rPr>
              <a:t>圧力分布</a:t>
            </a:r>
          </a:p>
        </p:txBody>
      </p:sp>
      <p:sp>
        <p:nvSpPr>
          <p:cNvPr id="17421" name="テキスト ボックス 20"/>
          <p:cNvSpPr txBox="1">
            <a:spLocks noChangeArrowheads="1"/>
          </p:cNvSpPr>
          <p:nvPr/>
        </p:nvSpPr>
        <p:spPr bwMode="auto">
          <a:xfrm>
            <a:off x="2000250" y="1000125"/>
            <a:ext cx="4929188" cy="400050"/>
          </a:xfrm>
          <a:prstGeom prst="rect">
            <a:avLst/>
          </a:prstGeom>
          <a:noFill/>
          <a:ln w="28575">
            <a:solidFill>
              <a:schemeClr val="tx1"/>
            </a:solidFill>
            <a:miter lim="800000"/>
            <a:headEnd/>
            <a:tailEnd/>
          </a:ln>
        </p:spPr>
        <p:txBody>
          <a:bodyPr>
            <a:spAutoFit/>
          </a:bodyPr>
          <a:lstStyle/>
          <a:p>
            <a:r>
              <a:rPr lang="ja-JP" altLang="en-US" sz="2000">
                <a:latin typeface="HGPｺﾞｼｯｸE" pitchFamily="50" charset="-128"/>
                <a:ea typeface="HGPｺﾞｼｯｸE" pitchFamily="50" charset="-128"/>
              </a:rPr>
              <a:t>横軸：中心からの距離　　　縦軸：圧力偏差</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北極圏</a:t>
            </a:r>
            <a:r>
              <a:rPr lang="ja-JP" altLang="en-US" dirty="0" smtClean="0"/>
              <a:t>でも発生しうる</a:t>
            </a:r>
            <a:endParaRPr kumimoji="1" lang="ja-JP" altLang="en-US" dirty="0"/>
          </a:p>
        </p:txBody>
      </p:sp>
      <p:sp>
        <p:nvSpPr>
          <p:cNvPr id="3" name="フッター プレースホルダ 2"/>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pic>
        <p:nvPicPr>
          <p:cNvPr id="4" name="図 3" descr="IMG_0001.jpg"/>
          <p:cNvPicPr>
            <a:picLocks noChangeAspect="1"/>
          </p:cNvPicPr>
          <p:nvPr/>
        </p:nvPicPr>
        <p:blipFill>
          <a:blip r:embed="rId2" cstate="print"/>
          <a:stretch>
            <a:fillRect/>
          </a:stretch>
        </p:blipFill>
        <p:spPr>
          <a:xfrm>
            <a:off x="1907704" y="1268760"/>
            <a:ext cx="5268762" cy="4828754"/>
          </a:xfrm>
          <a:prstGeom prst="rect">
            <a:avLst/>
          </a:prstGeom>
        </p:spPr>
      </p:pic>
      <p:sp>
        <p:nvSpPr>
          <p:cNvPr id="5" name="テキスト ボックス 4"/>
          <p:cNvSpPr txBox="1"/>
          <p:nvPr/>
        </p:nvSpPr>
        <p:spPr>
          <a:xfrm>
            <a:off x="5292080" y="6084004"/>
            <a:ext cx="3456384" cy="369332"/>
          </a:xfrm>
          <a:prstGeom prst="rect">
            <a:avLst/>
          </a:prstGeom>
          <a:noFill/>
        </p:spPr>
        <p:txBody>
          <a:bodyPr wrap="square" rtlCol="0">
            <a:spAutoFit/>
          </a:bodyPr>
          <a:lstStyle/>
          <a:p>
            <a:pPr algn="ctr"/>
            <a:r>
              <a:rPr kumimoji="1" lang="en-US" altLang="ja-JP" dirty="0" smtClean="0"/>
              <a:t>(</a:t>
            </a:r>
            <a:r>
              <a:rPr kumimoji="1" lang="en-US" altLang="ja-JP" dirty="0" err="1" smtClean="0"/>
              <a:t>Nalivkin</a:t>
            </a:r>
            <a:r>
              <a:rPr kumimoji="1" lang="en-US" altLang="ja-JP" dirty="0" smtClean="0"/>
              <a:t> 1983, Fig. 219)</a:t>
            </a:r>
            <a:endParaRPr kumimoji="1" lang="ja-JP" altLang="en-US" dirty="0"/>
          </a:p>
        </p:txBody>
      </p:sp>
      <p:sp>
        <p:nvSpPr>
          <p:cNvPr id="6" name="テキスト ボックス 5"/>
          <p:cNvSpPr txBox="1"/>
          <p:nvPr/>
        </p:nvSpPr>
        <p:spPr>
          <a:xfrm>
            <a:off x="2051720" y="827420"/>
            <a:ext cx="4968552" cy="369332"/>
          </a:xfrm>
          <a:prstGeom prst="rect">
            <a:avLst/>
          </a:prstGeom>
          <a:noFill/>
        </p:spPr>
        <p:txBody>
          <a:bodyPr wrap="square" rtlCol="0">
            <a:spAutoFit/>
          </a:bodyPr>
          <a:lstStyle/>
          <a:p>
            <a:pPr algn="ctr"/>
            <a:r>
              <a:rPr kumimoji="1" lang="ja-JP" altLang="en-US" dirty="0" smtClean="0"/>
              <a:t>エルズミーア島（カナダ）でのダストデビル</a:t>
            </a:r>
            <a:endParaRPr kumimoji="1" lang="ja-JP" alt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図 2" descr="hindo3.png"/>
          <p:cNvPicPr>
            <a:picLocks/>
          </p:cNvPicPr>
          <p:nvPr/>
        </p:nvPicPr>
        <p:blipFill>
          <a:blip r:embed="rId2" cstate="print"/>
          <a:srcRect t="3125"/>
          <a:stretch>
            <a:fillRect/>
          </a:stretch>
        </p:blipFill>
        <p:spPr bwMode="auto">
          <a:xfrm>
            <a:off x="3143250" y="4286250"/>
            <a:ext cx="3070225" cy="2509838"/>
          </a:xfrm>
          <a:prstGeom prst="rect">
            <a:avLst/>
          </a:prstGeom>
          <a:noFill/>
          <a:ln w="9525">
            <a:noFill/>
            <a:miter lim="800000"/>
            <a:headEnd/>
            <a:tailEnd/>
          </a:ln>
        </p:spPr>
      </p:pic>
      <p:pic>
        <p:nvPicPr>
          <p:cNvPr id="18435" name="図 4" descr="hindo5.png"/>
          <p:cNvPicPr>
            <a:picLocks/>
          </p:cNvPicPr>
          <p:nvPr/>
        </p:nvPicPr>
        <p:blipFill>
          <a:blip r:embed="rId3" cstate="print"/>
          <a:srcRect t="4240"/>
          <a:stretch>
            <a:fillRect/>
          </a:stretch>
        </p:blipFill>
        <p:spPr bwMode="auto">
          <a:xfrm>
            <a:off x="0" y="4286250"/>
            <a:ext cx="3070225" cy="2509838"/>
          </a:xfrm>
          <a:prstGeom prst="rect">
            <a:avLst/>
          </a:prstGeom>
          <a:noFill/>
          <a:ln w="9525">
            <a:noFill/>
            <a:miter lim="800000"/>
            <a:headEnd/>
            <a:tailEnd/>
          </a:ln>
        </p:spPr>
      </p:pic>
      <p:pic>
        <p:nvPicPr>
          <p:cNvPr id="18436" name="図 5" descr="hindo10.png"/>
          <p:cNvPicPr>
            <a:picLocks/>
          </p:cNvPicPr>
          <p:nvPr/>
        </p:nvPicPr>
        <p:blipFill>
          <a:blip r:embed="rId4" cstate="print"/>
          <a:srcRect t="3125"/>
          <a:stretch>
            <a:fillRect/>
          </a:stretch>
        </p:blipFill>
        <p:spPr bwMode="auto">
          <a:xfrm>
            <a:off x="6073775" y="1581150"/>
            <a:ext cx="3070225" cy="2508250"/>
          </a:xfrm>
          <a:prstGeom prst="rect">
            <a:avLst/>
          </a:prstGeom>
          <a:noFill/>
          <a:ln w="9525">
            <a:noFill/>
            <a:miter lim="800000"/>
            <a:headEnd/>
            <a:tailEnd/>
          </a:ln>
        </p:spPr>
      </p:pic>
      <p:pic>
        <p:nvPicPr>
          <p:cNvPr id="18437" name="図 6" descr="hindo15.png"/>
          <p:cNvPicPr>
            <a:picLocks/>
          </p:cNvPicPr>
          <p:nvPr/>
        </p:nvPicPr>
        <p:blipFill>
          <a:blip r:embed="rId5" cstate="print"/>
          <a:srcRect/>
          <a:stretch>
            <a:fillRect/>
          </a:stretch>
        </p:blipFill>
        <p:spPr bwMode="auto">
          <a:xfrm>
            <a:off x="3071813" y="1509713"/>
            <a:ext cx="3070225" cy="2508250"/>
          </a:xfrm>
          <a:prstGeom prst="rect">
            <a:avLst/>
          </a:prstGeom>
          <a:noFill/>
          <a:ln w="9525">
            <a:noFill/>
            <a:miter lim="800000"/>
            <a:headEnd/>
            <a:tailEnd/>
          </a:ln>
        </p:spPr>
      </p:pic>
      <p:pic>
        <p:nvPicPr>
          <p:cNvPr id="18438" name="図 7" descr="hindo20.png"/>
          <p:cNvPicPr>
            <a:picLocks/>
          </p:cNvPicPr>
          <p:nvPr/>
        </p:nvPicPr>
        <p:blipFill>
          <a:blip r:embed="rId6" cstate="print"/>
          <a:srcRect/>
          <a:stretch>
            <a:fillRect/>
          </a:stretch>
        </p:blipFill>
        <p:spPr bwMode="auto">
          <a:xfrm>
            <a:off x="0" y="1500188"/>
            <a:ext cx="3070225" cy="2509837"/>
          </a:xfrm>
          <a:prstGeom prst="rect">
            <a:avLst/>
          </a:prstGeom>
          <a:noFill/>
          <a:ln w="9525">
            <a:noFill/>
            <a:miter lim="800000"/>
            <a:headEnd/>
            <a:tailEnd/>
          </a:ln>
        </p:spPr>
      </p:pic>
      <p:sp>
        <p:nvSpPr>
          <p:cNvPr id="18439" name="テキスト ボックス 8"/>
          <p:cNvSpPr txBox="1">
            <a:spLocks noChangeArrowheads="1"/>
          </p:cNvSpPr>
          <p:nvPr/>
        </p:nvSpPr>
        <p:spPr bwMode="auto">
          <a:xfrm>
            <a:off x="1428750" y="2081213"/>
            <a:ext cx="1571625" cy="460375"/>
          </a:xfrm>
          <a:prstGeom prst="rect">
            <a:avLst/>
          </a:prstGeom>
          <a:solidFill>
            <a:schemeClr val="bg1"/>
          </a:solidFill>
          <a:ln w="38100">
            <a:solidFill>
              <a:schemeClr val="tx1"/>
            </a:solidFill>
            <a:miter lim="800000"/>
            <a:headEnd/>
            <a:tailEnd/>
          </a:ln>
        </p:spPr>
        <p:txBody>
          <a:bodyPr>
            <a:spAutoFit/>
          </a:bodyPr>
          <a:lstStyle/>
          <a:p>
            <a:r>
              <a:rPr lang="en-US" altLang="ja-JP" sz="2400">
                <a:latin typeface="HGPｺﾞｼｯｸE" pitchFamily="50" charset="-128"/>
                <a:ea typeface="HGPｺﾞｼｯｸE" pitchFamily="50" charset="-128"/>
              </a:rPr>
              <a:t>TOTAL:31</a:t>
            </a:r>
            <a:endParaRPr lang="ja-JP" altLang="en-US" sz="2400">
              <a:latin typeface="HGPｺﾞｼｯｸE" pitchFamily="50" charset="-128"/>
              <a:ea typeface="HGPｺﾞｼｯｸE" pitchFamily="50" charset="-128"/>
            </a:endParaRPr>
          </a:p>
        </p:txBody>
      </p:sp>
      <p:sp>
        <p:nvSpPr>
          <p:cNvPr id="18440" name="テキスト ボックス 9"/>
          <p:cNvSpPr txBox="1">
            <a:spLocks noChangeArrowheads="1"/>
          </p:cNvSpPr>
          <p:nvPr/>
        </p:nvSpPr>
        <p:spPr bwMode="auto">
          <a:xfrm>
            <a:off x="4500563" y="2081213"/>
            <a:ext cx="1571625" cy="460375"/>
          </a:xfrm>
          <a:prstGeom prst="rect">
            <a:avLst/>
          </a:prstGeom>
          <a:solidFill>
            <a:schemeClr val="bg1"/>
          </a:solidFill>
          <a:ln w="38100">
            <a:solidFill>
              <a:schemeClr val="tx1"/>
            </a:solidFill>
            <a:miter lim="800000"/>
            <a:headEnd/>
            <a:tailEnd/>
          </a:ln>
        </p:spPr>
        <p:txBody>
          <a:bodyPr>
            <a:spAutoFit/>
          </a:bodyPr>
          <a:lstStyle/>
          <a:p>
            <a:r>
              <a:rPr lang="en-US" altLang="ja-JP" sz="2400">
                <a:latin typeface="HGPｺﾞｼｯｸE" pitchFamily="50" charset="-128"/>
                <a:ea typeface="HGPｺﾞｼｯｸE" pitchFamily="50" charset="-128"/>
              </a:rPr>
              <a:t>TOTAL:86</a:t>
            </a:r>
            <a:endParaRPr lang="ja-JP" altLang="en-US" sz="2400">
              <a:latin typeface="HGPｺﾞｼｯｸE" pitchFamily="50" charset="-128"/>
              <a:ea typeface="HGPｺﾞｼｯｸE" pitchFamily="50" charset="-128"/>
            </a:endParaRPr>
          </a:p>
        </p:txBody>
      </p:sp>
      <p:sp>
        <p:nvSpPr>
          <p:cNvPr id="18441" name="テキスト ボックス 10"/>
          <p:cNvSpPr txBox="1">
            <a:spLocks noChangeArrowheads="1"/>
          </p:cNvSpPr>
          <p:nvPr/>
        </p:nvSpPr>
        <p:spPr bwMode="auto">
          <a:xfrm>
            <a:off x="7286625" y="2081213"/>
            <a:ext cx="1714500" cy="460375"/>
          </a:xfrm>
          <a:prstGeom prst="rect">
            <a:avLst/>
          </a:prstGeom>
          <a:solidFill>
            <a:schemeClr val="bg1"/>
          </a:solidFill>
          <a:ln w="38100">
            <a:solidFill>
              <a:schemeClr val="tx1"/>
            </a:solidFill>
            <a:miter lim="800000"/>
            <a:headEnd/>
            <a:tailEnd/>
          </a:ln>
        </p:spPr>
        <p:txBody>
          <a:bodyPr>
            <a:spAutoFit/>
          </a:bodyPr>
          <a:lstStyle/>
          <a:p>
            <a:r>
              <a:rPr lang="en-US" altLang="ja-JP" sz="2400">
                <a:latin typeface="HGPｺﾞｼｯｸE" pitchFamily="50" charset="-128"/>
                <a:ea typeface="HGPｺﾞｼｯｸE" pitchFamily="50" charset="-128"/>
              </a:rPr>
              <a:t>TOTAL:218</a:t>
            </a:r>
            <a:endParaRPr lang="ja-JP" altLang="en-US" sz="2400">
              <a:latin typeface="HGPｺﾞｼｯｸE" pitchFamily="50" charset="-128"/>
              <a:ea typeface="HGPｺﾞｼｯｸE" pitchFamily="50" charset="-128"/>
            </a:endParaRPr>
          </a:p>
        </p:txBody>
      </p:sp>
      <p:sp>
        <p:nvSpPr>
          <p:cNvPr id="18442" name="テキスト ボックス 11"/>
          <p:cNvSpPr txBox="1">
            <a:spLocks noChangeArrowheads="1"/>
          </p:cNvSpPr>
          <p:nvPr/>
        </p:nvSpPr>
        <p:spPr bwMode="auto">
          <a:xfrm>
            <a:off x="1285875" y="4857750"/>
            <a:ext cx="1857375" cy="461963"/>
          </a:xfrm>
          <a:prstGeom prst="rect">
            <a:avLst/>
          </a:prstGeom>
          <a:solidFill>
            <a:schemeClr val="bg1"/>
          </a:solidFill>
          <a:ln w="38100">
            <a:solidFill>
              <a:schemeClr val="tx1"/>
            </a:solidFill>
            <a:miter lim="800000"/>
            <a:headEnd/>
            <a:tailEnd/>
          </a:ln>
        </p:spPr>
        <p:txBody>
          <a:bodyPr>
            <a:spAutoFit/>
          </a:bodyPr>
          <a:lstStyle/>
          <a:p>
            <a:r>
              <a:rPr lang="en-US" altLang="ja-JP" sz="2400">
                <a:latin typeface="HGPｺﾞｼｯｸE" pitchFamily="50" charset="-128"/>
                <a:ea typeface="HGPｺﾞｼｯｸE" pitchFamily="50" charset="-128"/>
              </a:rPr>
              <a:t>TOTAL:512</a:t>
            </a:r>
            <a:endParaRPr lang="ja-JP" altLang="en-US" sz="2400">
              <a:latin typeface="HGPｺﾞｼｯｸE" pitchFamily="50" charset="-128"/>
              <a:ea typeface="HGPｺﾞｼｯｸE" pitchFamily="50" charset="-128"/>
            </a:endParaRPr>
          </a:p>
        </p:txBody>
      </p:sp>
      <p:sp>
        <p:nvSpPr>
          <p:cNvPr id="18443" name="テキスト ボックス 12"/>
          <p:cNvSpPr txBox="1">
            <a:spLocks noChangeArrowheads="1"/>
          </p:cNvSpPr>
          <p:nvPr/>
        </p:nvSpPr>
        <p:spPr bwMode="auto">
          <a:xfrm>
            <a:off x="4643438" y="4857750"/>
            <a:ext cx="2000250" cy="461963"/>
          </a:xfrm>
          <a:prstGeom prst="rect">
            <a:avLst/>
          </a:prstGeom>
          <a:solidFill>
            <a:schemeClr val="bg1"/>
          </a:solidFill>
          <a:ln w="38100">
            <a:solidFill>
              <a:schemeClr val="tx1"/>
            </a:solidFill>
            <a:miter lim="800000"/>
            <a:headEnd/>
            <a:tailEnd/>
          </a:ln>
        </p:spPr>
        <p:txBody>
          <a:bodyPr>
            <a:spAutoFit/>
          </a:bodyPr>
          <a:lstStyle/>
          <a:p>
            <a:r>
              <a:rPr lang="en-US" altLang="ja-JP" sz="2400">
                <a:latin typeface="HGPｺﾞｼｯｸE" pitchFamily="50" charset="-128"/>
                <a:ea typeface="HGPｺﾞｼｯｸE" pitchFamily="50" charset="-128"/>
              </a:rPr>
              <a:t>TOTAL:1157</a:t>
            </a:r>
            <a:endParaRPr lang="ja-JP" altLang="en-US" sz="2400">
              <a:latin typeface="HGPｺﾞｼｯｸE" pitchFamily="50" charset="-128"/>
              <a:ea typeface="HGPｺﾞｼｯｸE" pitchFamily="50" charset="-128"/>
            </a:endParaRPr>
          </a:p>
        </p:txBody>
      </p:sp>
      <p:sp>
        <p:nvSpPr>
          <p:cNvPr id="18444" name="テキスト ボックス 13"/>
          <p:cNvSpPr txBox="1">
            <a:spLocks noChangeArrowheads="1"/>
          </p:cNvSpPr>
          <p:nvPr/>
        </p:nvSpPr>
        <p:spPr bwMode="auto">
          <a:xfrm>
            <a:off x="1500188" y="142875"/>
            <a:ext cx="6429375" cy="769938"/>
          </a:xfrm>
          <a:prstGeom prst="rect">
            <a:avLst/>
          </a:prstGeom>
          <a:noFill/>
          <a:ln w="9525">
            <a:noFill/>
            <a:miter lim="800000"/>
            <a:headEnd/>
            <a:tailEnd/>
          </a:ln>
        </p:spPr>
        <p:txBody>
          <a:bodyPr>
            <a:spAutoFit/>
          </a:bodyPr>
          <a:lstStyle/>
          <a:p>
            <a:r>
              <a:rPr lang="ja-JP" altLang="en-US" sz="4400">
                <a:latin typeface="HGPｺﾞｼｯｸE" pitchFamily="50" charset="-128"/>
                <a:ea typeface="HGPｺﾞｼｯｸE" pitchFamily="50" charset="-128"/>
              </a:rPr>
              <a:t>最大風速半径の頻度分布</a:t>
            </a:r>
          </a:p>
        </p:txBody>
      </p:sp>
      <p:sp>
        <p:nvSpPr>
          <p:cNvPr id="18445" name="テキスト ボックス 16"/>
          <p:cNvSpPr txBox="1">
            <a:spLocks noChangeArrowheads="1"/>
          </p:cNvSpPr>
          <p:nvPr/>
        </p:nvSpPr>
        <p:spPr bwMode="auto">
          <a:xfrm>
            <a:off x="1143000" y="1000125"/>
            <a:ext cx="6786563" cy="400050"/>
          </a:xfrm>
          <a:prstGeom prst="rect">
            <a:avLst/>
          </a:prstGeom>
          <a:noFill/>
          <a:ln w="28575">
            <a:solidFill>
              <a:schemeClr val="tx1"/>
            </a:solidFill>
            <a:miter lim="800000"/>
            <a:headEnd/>
            <a:tailEnd/>
          </a:ln>
        </p:spPr>
        <p:txBody>
          <a:bodyPr>
            <a:spAutoFit/>
          </a:bodyPr>
          <a:lstStyle/>
          <a:p>
            <a:r>
              <a:rPr lang="ja-JP" altLang="en-US" sz="2000">
                <a:latin typeface="HGPｺﾞｼｯｸE" pitchFamily="50" charset="-128"/>
                <a:ea typeface="HGPｺﾞｼｯｸE" pitchFamily="50" charset="-128"/>
              </a:rPr>
              <a:t>横軸：最大風速半径</a:t>
            </a:r>
            <a:r>
              <a:rPr lang="en-US" altLang="ja-JP" sz="2000">
                <a:latin typeface="HGPｺﾞｼｯｸE" pitchFamily="50" charset="-128"/>
                <a:ea typeface="HGPｺﾞｼｯｸE" pitchFamily="50" charset="-128"/>
              </a:rPr>
              <a:t>/</a:t>
            </a:r>
            <a:r>
              <a:rPr lang="ja-JP" altLang="en-US" sz="2000">
                <a:latin typeface="HGPｺﾞｼｯｸE" pitchFamily="50" charset="-128"/>
                <a:ea typeface="HGPｺﾞｼｯｸE" pitchFamily="50" charset="-128"/>
              </a:rPr>
              <a:t>格子幅　　　縦軸：全渦数に対する割合</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map1.png"/>
          <p:cNvPicPr>
            <a:picLocks noChangeAspect="1"/>
          </p:cNvPicPr>
          <p:nvPr/>
        </p:nvPicPr>
        <p:blipFill>
          <a:blip r:embed="rId2" cstate="print"/>
          <a:srcRect l="4298" t="34375" r="5772" b="7291"/>
          <a:stretch>
            <a:fillRect/>
          </a:stretch>
        </p:blipFill>
        <p:spPr bwMode="auto">
          <a:xfrm>
            <a:off x="467544" y="1340768"/>
            <a:ext cx="4213132" cy="3970088"/>
          </a:xfrm>
          <a:prstGeom prst="rect">
            <a:avLst/>
          </a:prstGeom>
          <a:noFill/>
          <a:ln w="9525">
            <a:noFill/>
            <a:miter lim="800000"/>
            <a:headEnd/>
            <a:tailEnd/>
          </a:ln>
        </p:spPr>
      </p:pic>
      <p:graphicFrame>
        <p:nvGraphicFramePr>
          <p:cNvPr id="9" name="グラフ 8"/>
          <p:cNvGraphicFramePr/>
          <p:nvPr/>
        </p:nvGraphicFramePr>
        <p:xfrm>
          <a:off x="4857752" y="1285860"/>
          <a:ext cx="4143404" cy="26432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グラフ 9"/>
          <p:cNvGraphicFramePr/>
          <p:nvPr/>
        </p:nvGraphicFramePr>
        <p:xfrm>
          <a:off x="4857752" y="4357694"/>
          <a:ext cx="4143404" cy="2428892"/>
        </p:xfrm>
        <a:graphic>
          <a:graphicData uri="http://schemas.openxmlformats.org/drawingml/2006/chart">
            <c:chart xmlns:c="http://schemas.openxmlformats.org/drawingml/2006/chart" xmlns:r="http://schemas.openxmlformats.org/officeDocument/2006/relationships" r:id="rId4"/>
          </a:graphicData>
        </a:graphic>
      </p:graphicFrame>
      <p:sp>
        <p:nvSpPr>
          <p:cNvPr id="14" name="テキスト ボックス 13"/>
          <p:cNvSpPr txBox="1"/>
          <p:nvPr/>
        </p:nvSpPr>
        <p:spPr>
          <a:xfrm>
            <a:off x="5286380" y="6366711"/>
            <a:ext cx="3571900" cy="276999"/>
          </a:xfrm>
          <a:prstGeom prst="rect">
            <a:avLst/>
          </a:prstGeom>
          <a:noFill/>
        </p:spPr>
        <p:txBody>
          <a:bodyPr wrap="square" rtlCol="0">
            <a:spAutoFit/>
          </a:bodyPr>
          <a:lstStyle/>
          <a:p>
            <a:r>
              <a:rPr kumimoji="1" lang="en-US" altLang="ja-JP" sz="1200" dirty="0" smtClean="0">
                <a:latin typeface="HGPｺﾞｼｯｸE" pitchFamily="50" charset="-128"/>
                <a:ea typeface="HGPｺﾞｼｯｸE" pitchFamily="50" charset="-128"/>
              </a:rPr>
              <a:t>9</a:t>
            </a:r>
            <a:r>
              <a:rPr kumimoji="1" lang="ja-JP" altLang="en-US" sz="1200" dirty="0" smtClean="0">
                <a:latin typeface="HGPｺﾞｼｯｸE" pitchFamily="50" charset="-128"/>
                <a:ea typeface="HGPｺﾞｼｯｸE" pitchFamily="50" charset="-128"/>
              </a:rPr>
              <a:t>時　</a:t>
            </a:r>
            <a:r>
              <a:rPr kumimoji="1" lang="en-US" altLang="ja-JP" sz="1200" dirty="0" smtClean="0">
                <a:latin typeface="HGPｺﾞｼｯｸE" pitchFamily="50" charset="-128"/>
                <a:ea typeface="HGPｺﾞｼｯｸE" pitchFamily="50" charset="-128"/>
              </a:rPr>
              <a:t>10</a:t>
            </a:r>
            <a:r>
              <a:rPr kumimoji="1" lang="ja-JP" altLang="en-US" sz="1200" dirty="0" smtClean="0">
                <a:latin typeface="HGPｺﾞｼｯｸE" pitchFamily="50" charset="-128"/>
                <a:ea typeface="HGPｺﾞｼｯｸE" pitchFamily="50" charset="-128"/>
              </a:rPr>
              <a:t>時　</a:t>
            </a:r>
            <a:r>
              <a:rPr kumimoji="1" lang="en-US" altLang="ja-JP" sz="1200" dirty="0" smtClean="0">
                <a:latin typeface="HGPｺﾞｼｯｸE" pitchFamily="50" charset="-128"/>
                <a:ea typeface="HGPｺﾞｼｯｸE" pitchFamily="50" charset="-128"/>
              </a:rPr>
              <a:t>11</a:t>
            </a:r>
            <a:r>
              <a:rPr kumimoji="1" lang="ja-JP" altLang="en-US" sz="1200" dirty="0" smtClean="0">
                <a:latin typeface="HGPｺﾞｼｯｸE" pitchFamily="50" charset="-128"/>
                <a:ea typeface="HGPｺﾞｼｯｸE" pitchFamily="50" charset="-128"/>
              </a:rPr>
              <a:t>時　</a:t>
            </a:r>
            <a:r>
              <a:rPr kumimoji="1" lang="en-US" altLang="ja-JP" sz="1200" dirty="0" smtClean="0">
                <a:latin typeface="HGPｺﾞｼｯｸE" pitchFamily="50" charset="-128"/>
                <a:ea typeface="HGPｺﾞｼｯｸE" pitchFamily="50" charset="-128"/>
              </a:rPr>
              <a:t>12</a:t>
            </a:r>
            <a:r>
              <a:rPr kumimoji="1" lang="ja-JP" altLang="en-US" sz="1200" dirty="0" smtClean="0">
                <a:latin typeface="HGPｺﾞｼｯｸE" pitchFamily="50" charset="-128"/>
                <a:ea typeface="HGPｺﾞｼｯｸE" pitchFamily="50" charset="-128"/>
              </a:rPr>
              <a:t>時　 </a:t>
            </a:r>
            <a:r>
              <a:rPr kumimoji="1" lang="en-US" altLang="ja-JP" sz="1200" dirty="0" smtClean="0">
                <a:latin typeface="HGPｺﾞｼｯｸE" pitchFamily="50" charset="-128"/>
                <a:ea typeface="HGPｺﾞｼｯｸE" pitchFamily="50" charset="-128"/>
              </a:rPr>
              <a:t>13</a:t>
            </a:r>
            <a:r>
              <a:rPr kumimoji="1" lang="ja-JP" altLang="en-US" sz="1200" dirty="0" smtClean="0">
                <a:latin typeface="HGPｺﾞｼｯｸE" pitchFamily="50" charset="-128"/>
                <a:ea typeface="HGPｺﾞｼｯｸE" pitchFamily="50" charset="-128"/>
              </a:rPr>
              <a:t>時　</a:t>
            </a:r>
            <a:r>
              <a:rPr kumimoji="1" lang="en-US" altLang="ja-JP" sz="1200" dirty="0" smtClean="0">
                <a:latin typeface="HGPｺﾞｼｯｸE" pitchFamily="50" charset="-128"/>
                <a:ea typeface="HGPｺﾞｼｯｸE" pitchFamily="50" charset="-128"/>
              </a:rPr>
              <a:t>14</a:t>
            </a:r>
            <a:r>
              <a:rPr kumimoji="1" lang="ja-JP" altLang="en-US" sz="1200" dirty="0" smtClean="0">
                <a:latin typeface="HGPｺﾞｼｯｸE" pitchFamily="50" charset="-128"/>
                <a:ea typeface="HGPｺﾞｼｯｸE" pitchFamily="50" charset="-128"/>
              </a:rPr>
              <a:t>時　  </a:t>
            </a:r>
            <a:r>
              <a:rPr kumimoji="1" lang="en-US" altLang="ja-JP" sz="1200" dirty="0" smtClean="0">
                <a:latin typeface="HGPｺﾞｼｯｸE" pitchFamily="50" charset="-128"/>
                <a:ea typeface="HGPｺﾞｼｯｸE" pitchFamily="50" charset="-128"/>
              </a:rPr>
              <a:t>15</a:t>
            </a:r>
            <a:r>
              <a:rPr kumimoji="1" lang="ja-JP" altLang="en-US" sz="1200" dirty="0" smtClean="0">
                <a:latin typeface="HGPｺﾞｼｯｸE" pitchFamily="50" charset="-128"/>
                <a:ea typeface="HGPｺﾞｼｯｸE" pitchFamily="50" charset="-128"/>
              </a:rPr>
              <a:t>時　 </a:t>
            </a:r>
            <a:r>
              <a:rPr kumimoji="1" lang="en-US" altLang="ja-JP" sz="1200" dirty="0" smtClean="0">
                <a:latin typeface="HGPｺﾞｼｯｸE" pitchFamily="50" charset="-128"/>
                <a:ea typeface="HGPｺﾞｼｯｸE" pitchFamily="50" charset="-128"/>
              </a:rPr>
              <a:t>16</a:t>
            </a:r>
            <a:r>
              <a:rPr kumimoji="1" lang="ja-JP" altLang="en-US" sz="1200" dirty="0" smtClean="0">
                <a:latin typeface="HGPｺﾞｼｯｸE" pitchFamily="50" charset="-128"/>
                <a:ea typeface="HGPｺﾞｼｯｸE" pitchFamily="50" charset="-128"/>
              </a:rPr>
              <a:t>時</a:t>
            </a:r>
            <a:endParaRPr kumimoji="1" lang="ja-JP" altLang="en-US" sz="1200" dirty="0">
              <a:latin typeface="HGPｺﾞｼｯｸE" pitchFamily="50" charset="-128"/>
              <a:ea typeface="HGPｺﾞｼｯｸE" pitchFamily="50" charset="-128"/>
            </a:endParaRPr>
          </a:p>
        </p:txBody>
      </p:sp>
      <p:sp>
        <p:nvSpPr>
          <p:cNvPr id="16" name="テキスト ボックス 15"/>
          <p:cNvSpPr txBox="1"/>
          <p:nvPr/>
        </p:nvSpPr>
        <p:spPr>
          <a:xfrm>
            <a:off x="4857752" y="1142984"/>
            <a:ext cx="642942" cy="307777"/>
          </a:xfrm>
          <a:prstGeom prst="rect">
            <a:avLst/>
          </a:prstGeom>
          <a:noFill/>
        </p:spPr>
        <p:txBody>
          <a:bodyPr wrap="square" rtlCol="0">
            <a:spAutoFit/>
          </a:bodyPr>
          <a:lstStyle/>
          <a:p>
            <a:r>
              <a:rPr lang="en-US" altLang="ja-JP" sz="1400" dirty="0" smtClean="0">
                <a:latin typeface="HGPｺﾞｼｯｸE" pitchFamily="50" charset="-128"/>
                <a:ea typeface="HGPｺﾞｼｯｸE" pitchFamily="50" charset="-128"/>
              </a:rPr>
              <a:t>(</a:t>
            </a:r>
            <a:r>
              <a:rPr lang="ja-JP" altLang="en-US" sz="1400" dirty="0" smtClean="0">
                <a:latin typeface="HGPｺﾞｼｯｸE" pitchFamily="50" charset="-128"/>
                <a:ea typeface="HGPｺﾞｼｯｸE" pitchFamily="50" charset="-128"/>
              </a:rPr>
              <a:t>件</a:t>
            </a:r>
            <a:r>
              <a:rPr lang="en-US" altLang="ja-JP" sz="1400" dirty="0" smtClean="0">
                <a:latin typeface="HGPｺﾞｼｯｸE" pitchFamily="50" charset="-128"/>
                <a:ea typeface="HGPｺﾞｼｯｸE" pitchFamily="50" charset="-128"/>
              </a:rPr>
              <a:t>)</a:t>
            </a:r>
            <a:endParaRPr kumimoji="1" lang="ja-JP" altLang="en-US" sz="1400" dirty="0">
              <a:latin typeface="HGPｺﾞｼｯｸE" pitchFamily="50" charset="-128"/>
              <a:ea typeface="HGPｺﾞｼｯｸE" pitchFamily="50" charset="-128"/>
            </a:endParaRPr>
          </a:p>
        </p:txBody>
      </p:sp>
      <p:sp>
        <p:nvSpPr>
          <p:cNvPr id="17" name="テキスト ボックス 16"/>
          <p:cNvSpPr txBox="1"/>
          <p:nvPr/>
        </p:nvSpPr>
        <p:spPr>
          <a:xfrm>
            <a:off x="4857752" y="4192793"/>
            <a:ext cx="642942" cy="307777"/>
          </a:xfrm>
          <a:prstGeom prst="rect">
            <a:avLst/>
          </a:prstGeom>
          <a:noFill/>
        </p:spPr>
        <p:txBody>
          <a:bodyPr wrap="square" rtlCol="0">
            <a:spAutoFit/>
          </a:bodyPr>
          <a:lstStyle/>
          <a:p>
            <a:r>
              <a:rPr lang="en-US" altLang="ja-JP" sz="1400" dirty="0" smtClean="0">
                <a:latin typeface="HGPｺﾞｼｯｸE" pitchFamily="50" charset="-128"/>
                <a:ea typeface="HGPｺﾞｼｯｸE" pitchFamily="50" charset="-128"/>
              </a:rPr>
              <a:t>(</a:t>
            </a:r>
            <a:r>
              <a:rPr lang="ja-JP" altLang="en-US" sz="1400" dirty="0" smtClean="0">
                <a:latin typeface="HGPｺﾞｼｯｸE" pitchFamily="50" charset="-128"/>
                <a:ea typeface="HGPｺﾞｼｯｸE" pitchFamily="50" charset="-128"/>
              </a:rPr>
              <a:t>件</a:t>
            </a:r>
            <a:r>
              <a:rPr lang="en-US" altLang="ja-JP" sz="1400" dirty="0" smtClean="0">
                <a:latin typeface="HGPｺﾞｼｯｸE" pitchFamily="50" charset="-128"/>
                <a:ea typeface="HGPｺﾞｼｯｸE" pitchFamily="50" charset="-128"/>
              </a:rPr>
              <a:t>)</a:t>
            </a:r>
            <a:endParaRPr kumimoji="1" lang="ja-JP" altLang="en-US" sz="1400" dirty="0">
              <a:latin typeface="HGPｺﾞｼｯｸE" pitchFamily="50" charset="-128"/>
              <a:ea typeface="HGPｺﾞｼｯｸE" pitchFamily="50" charset="-128"/>
            </a:endParaRPr>
          </a:p>
        </p:txBody>
      </p:sp>
      <p:sp>
        <p:nvSpPr>
          <p:cNvPr id="18" name="テキスト ボックス 17"/>
          <p:cNvSpPr txBox="1"/>
          <p:nvPr/>
        </p:nvSpPr>
        <p:spPr>
          <a:xfrm>
            <a:off x="5286412" y="1071546"/>
            <a:ext cx="857224" cy="369332"/>
          </a:xfrm>
          <a:prstGeom prst="rect">
            <a:avLst/>
          </a:prstGeom>
          <a:noFill/>
        </p:spPr>
        <p:txBody>
          <a:bodyPr wrap="square" rtlCol="0">
            <a:spAutoFit/>
          </a:bodyPr>
          <a:lstStyle/>
          <a:p>
            <a:r>
              <a:rPr kumimoji="1" lang="en-US" altLang="ja-JP" dirty="0" smtClean="0">
                <a:latin typeface="HGPｺﾞｼｯｸE" pitchFamily="50" charset="-128"/>
                <a:ea typeface="HGPｺﾞｼｯｸE" pitchFamily="50" charset="-128"/>
              </a:rPr>
              <a:t>(a)</a:t>
            </a:r>
            <a:endParaRPr kumimoji="1" lang="ja-JP" altLang="en-US" dirty="0">
              <a:latin typeface="HGPｺﾞｼｯｸE" pitchFamily="50" charset="-128"/>
              <a:ea typeface="HGPｺﾞｼｯｸE" pitchFamily="50" charset="-128"/>
            </a:endParaRPr>
          </a:p>
        </p:txBody>
      </p:sp>
      <p:sp>
        <p:nvSpPr>
          <p:cNvPr id="19" name="テキスト ボックス 18"/>
          <p:cNvSpPr txBox="1"/>
          <p:nvPr/>
        </p:nvSpPr>
        <p:spPr>
          <a:xfrm>
            <a:off x="5286380" y="4143380"/>
            <a:ext cx="857224" cy="369332"/>
          </a:xfrm>
          <a:prstGeom prst="rect">
            <a:avLst/>
          </a:prstGeom>
          <a:noFill/>
        </p:spPr>
        <p:txBody>
          <a:bodyPr wrap="square" rtlCol="0">
            <a:spAutoFit/>
          </a:bodyPr>
          <a:lstStyle/>
          <a:p>
            <a:r>
              <a:rPr kumimoji="1" lang="en-US" altLang="ja-JP" dirty="0" smtClean="0">
                <a:latin typeface="HGPｺﾞｼｯｸE" pitchFamily="50" charset="-128"/>
                <a:ea typeface="HGPｺﾞｼｯｸE" pitchFamily="50" charset="-128"/>
              </a:rPr>
              <a:t>(b)</a:t>
            </a:r>
            <a:endParaRPr kumimoji="1" lang="ja-JP" altLang="en-US" dirty="0">
              <a:latin typeface="HGPｺﾞｼｯｸE" pitchFamily="50" charset="-128"/>
              <a:ea typeface="HGPｺﾞｼｯｸE" pitchFamily="50" charset="-128"/>
            </a:endParaRPr>
          </a:p>
        </p:txBody>
      </p:sp>
      <p:sp>
        <p:nvSpPr>
          <p:cNvPr id="20" name="タイトル 19"/>
          <p:cNvSpPr>
            <a:spLocks noGrp="1"/>
          </p:cNvSpPr>
          <p:nvPr>
            <p:ph type="title"/>
          </p:nvPr>
        </p:nvSpPr>
        <p:spPr/>
        <p:txBody>
          <a:bodyPr/>
          <a:lstStyle/>
          <a:p>
            <a:r>
              <a:rPr kumimoji="1" lang="ja-JP" altLang="en-US" dirty="0" smtClean="0"/>
              <a:t>日本におけるダストデビルの発生状況</a:t>
            </a:r>
            <a:endParaRPr kumimoji="1" lang="ja-JP" altLang="en-US" dirty="0"/>
          </a:p>
        </p:txBody>
      </p:sp>
      <p:sp>
        <p:nvSpPr>
          <p:cNvPr id="21" name="テキスト ボックス 20"/>
          <p:cNvSpPr txBox="1"/>
          <p:nvPr/>
        </p:nvSpPr>
        <p:spPr>
          <a:xfrm>
            <a:off x="5796136" y="980728"/>
            <a:ext cx="2304256" cy="369332"/>
          </a:xfrm>
          <a:prstGeom prst="rect">
            <a:avLst/>
          </a:prstGeom>
          <a:noFill/>
        </p:spPr>
        <p:txBody>
          <a:bodyPr wrap="square" rtlCol="0">
            <a:spAutoFit/>
          </a:bodyPr>
          <a:lstStyle/>
          <a:p>
            <a:pPr algn="ctr"/>
            <a:r>
              <a:rPr kumimoji="1" lang="ja-JP" altLang="en-US" dirty="0" smtClean="0"/>
              <a:t>発生時期</a:t>
            </a:r>
            <a:endParaRPr kumimoji="1" lang="ja-JP" altLang="en-US" dirty="0"/>
          </a:p>
        </p:txBody>
      </p:sp>
      <p:sp>
        <p:nvSpPr>
          <p:cNvPr id="22" name="テキスト ボックス 21"/>
          <p:cNvSpPr txBox="1"/>
          <p:nvPr/>
        </p:nvSpPr>
        <p:spPr>
          <a:xfrm>
            <a:off x="5868144" y="4077072"/>
            <a:ext cx="2304256" cy="369332"/>
          </a:xfrm>
          <a:prstGeom prst="rect">
            <a:avLst/>
          </a:prstGeom>
          <a:noFill/>
        </p:spPr>
        <p:txBody>
          <a:bodyPr wrap="square" rtlCol="0">
            <a:spAutoFit/>
          </a:bodyPr>
          <a:lstStyle/>
          <a:p>
            <a:pPr algn="ctr"/>
            <a:r>
              <a:rPr kumimoji="1" lang="ja-JP" altLang="en-US" dirty="0" smtClean="0"/>
              <a:t>発生時間帯</a:t>
            </a:r>
            <a:endParaRPr kumimoji="1" lang="ja-JP" altLang="en-US" dirty="0"/>
          </a:p>
        </p:txBody>
      </p:sp>
      <p:sp>
        <p:nvSpPr>
          <p:cNvPr id="15" name="テキスト ボックス 14"/>
          <p:cNvSpPr txBox="1"/>
          <p:nvPr/>
        </p:nvSpPr>
        <p:spPr>
          <a:xfrm>
            <a:off x="251520" y="6093296"/>
            <a:ext cx="4608512" cy="369332"/>
          </a:xfrm>
          <a:prstGeom prst="rect">
            <a:avLst/>
          </a:prstGeom>
          <a:noFill/>
        </p:spPr>
        <p:txBody>
          <a:bodyPr wrap="square" rtlCol="0">
            <a:spAutoFit/>
          </a:bodyPr>
          <a:lstStyle/>
          <a:p>
            <a:r>
              <a:rPr kumimoji="1" lang="ja-JP" altLang="en-US" dirty="0" smtClean="0"/>
              <a:t>（気象庁「竜巻等の突風データベース」より）</a:t>
            </a:r>
            <a:endParaRPr kumimoji="1" lang="ja-JP" altLang="en-US" dirty="0"/>
          </a:p>
        </p:txBody>
      </p:sp>
      <p:sp>
        <p:nvSpPr>
          <p:cNvPr id="23" name="テキスト ボックス 22"/>
          <p:cNvSpPr txBox="1"/>
          <p:nvPr/>
        </p:nvSpPr>
        <p:spPr>
          <a:xfrm>
            <a:off x="395536" y="5517232"/>
            <a:ext cx="3888432" cy="369332"/>
          </a:xfrm>
          <a:prstGeom prst="rect">
            <a:avLst/>
          </a:prstGeom>
          <a:noFill/>
        </p:spPr>
        <p:txBody>
          <a:bodyPr wrap="square" rtlCol="0">
            <a:spAutoFit/>
          </a:bodyPr>
          <a:lstStyle/>
          <a:p>
            <a:pPr algn="ctr"/>
            <a:r>
              <a:rPr kumimoji="1" lang="ja-JP" altLang="en-US" dirty="0" smtClean="0"/>
              <a:t>強さは藤田スケールで</a:t>
            </a:r>
            <a:r>
              <a:rPr kumimoji="1" lang="en-US" altLang="ja-JP" dirty="0" smtClean="0"/>
              <a:t>F0</a:t>
            </a:r>
            <a:r>
              <a:rPr kumimoji="1" lang="ja-JP" altLang="en-US" dirty="0" smtClean="0"/>
              <a:t>程度</a:t>
            </a:r>
            <a:endParaRPr kumimoji="1" lang="ja-JP" altLang="en-US" dirty="0"/>
          </a:p>
        </p:txBody>
      </p:sp>
      <p:pic>
        <p:nvPicPr>
          <p:cNvPr id="24" name="図 9" descr="map-fine1.png"/>
          <p:cNvPicPr>
            <a:picLocks noChangeAspect="1"/>
          </p:cNvPicPr>
          <p:nvPr/>
        </p:nvPicPr>
        <p:blipFill>
          <a:blip r:embed="rId5" cstate="print"/>
          <a:srcRect l="4424" t="32292" r="14494" b="3123"/>
          <a:stretch>
            <a:fillRect/>
          </a:stretch>
        </p:blipFill>
        <p:spPr bwMode="auto">
          <a:xfrm>
            <a:off x="611560" y="980728"/>
            <a:ext cx="3968817" cy="44734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8"/>
          <p:cNvSpPr>
            <a:spLocks noChangeArrowheads="1"/>
          </p:cNvSpPr>
          <p:nvPr/>
        </p:nvSpPr>
        <p:spPr bwMode="auto">
          <a:xfrm>
            <a:off x="971550" y="5589588"/>
            <a:ext cx="7200900" cy="647700"/>
          </a:xfrm>
          <a:prstGeom prst="rect">
            <a:avLst/>
          </a:prstGeom>
          <a:solidFill>
            <a:srgbClr val="993300"/>
          </a:solidFill>
          <a:ln w="9525">
            <a:noFill/>
            <a:miter lim="800000"/>
            <a:headEnd/>
            <a:tailEnd/>
          </a:ln>
        </p:spPr>
        <p:txBody>
          <a:bodyPr wrap="none" anchor="ctr"/>
          <a:lstStyle/>
          <a:p>
            <a:endParaRPr lang="ja-JP" altLang="en-US"/>
          </a:p>
        </p:txBody>
      </p:sp>
      <p:sp>
        <p:nvSpPr>
          <p:cNvPr id="25604" name="Text Box 9"/>
          <p:cNvSpPr txBox="1">
            <a:spLocks noChangeArrowheads="1"/>
          </p:cNvSpPr>
          <p:nvPr/>
        </p:nvSpPr>
        <p:spPr bwMode="auto">
          <a:xfrm>
            <a:off x="322263" y="5589588"/>
            <a:ext cx="720725" cy="366712"/>
          </a:xfrm>
          <a:prstGeom prst="rect">
            <a:avLst/>
          </a:prstGeom>
          <a:noFill/>
          <a:ln w="9525">
            <a:noFill/>
            <a:miter lim="800000"/>
            <a:headEnd/>
            <a:tailEnd/>
          </a:ln>
        </p:spPr>
        <p:txBody>
          <a:bodyPr>
            <a:spAutoFit/>
          </a:bodyPr>
          <a:lstStyle/>
          <a:p>
            <a:pPr algn="ctr">
              <a:spcBef>
                <a:spcPct val="50000"/>
              </a:spcBef>
            </a:pPr>
            <a:r>
              <a:rPr lang="ja-JP" altLang="en-US"/>
              <a:t>地面</a:t>
            </a:r>
          </a:p>
        </p:txBody>
      </p:sp>
      <p:sp>
        <p:nvSpPr>
          <p:cNvPr id="25605" name="Oval 10"/>
          <p:cNvSpPr>
            <a:spLocks noChangeArrowheads="1"/>
          </p:cNvSpPr>
          <p:nvPr/>
        </p:nvSpPr>
        <p:spPr bwMode="auto">
          <a:xfrm>
            <a:off x="1116013" y="5445125"/>
            <a:ext cx="142875" cy="144463"/>
          </a:xfrm>
          <a:prstGeom prst="ellipse">
            <a:avLst/>
          </a:prstGeom>
          <a:solidFill>
            <a:srgbClr val="000000"/>
          </a:solidFill>
          <a:ln w="9525">
            <a:solidFill>
              <a:schemeClr val="tx1"/>
            </a:solidFill>
            <a:round/>
            <a:headEnd/>
            <a:tailEnd/>
          </a:ln>
        </p:spPr>
        <p:txBody>
          <a:bodyPr wrap="none" anchor="ctr"/>
          <a:lstStyle/>
          <a:p>
            <a:endParaRPr lang="ja-JP" altLang="en-US"/>
          </a:p>
        </p:txBody>
      </p:sp>
      <p:sp>
        <p:nvSpPr>
          <p:cNvPr id="25606" name="Oval 11"/>
          <p:cNvSpPr>
            <a:spLocks noChangeArrowheads="1"/>
          </p:cNvSpPr>
          <p:nvPr/>
        </p:nvSpPr>
        <p:spPr bwMode="auto">
          <a:xfrm>
            <a:off x="1331913" y="5445125"/>
            <a:ext cx="142875" cy="144463"/>
          </a:xfrm>
          <a:prstGeom prst="ellipse">
            <a:avLst/>
          </a:prstGeom>
          <a:solidFill>
            <a:srgbClr val="000000"/>
          </a:solidFill>
          <a:ln w="9525">
            <a:solidFill>
              <a:schemeClr val="tx1"/>
            </a:solidFill>
            <a:round/>
            <a:headEnd/>
            <a:tailEnd/>
          </a:ln>
        </p:spPr>
        <p:txBody>
          <a:bodyPr wrap="none" anchor="ctr"/>
          <a:lstStyle/>
          <a:p>
            <a:endParaRPr lang="ja-JP" altLang="en-US"/>
          </a:p>
        </p:txBody>
      </p:sp>
      <p:sp>
        <p:nvSpPr>
          <p:cNvPr id="25607" name="Oval 12"/>
          <p:cNvSpPr>
            <a:spLocks noChangeArrowheads="1"/>
          </p:cNvSpPr>
          <p:nvPr/>
        </p:nvSpPr>
        <p:spPr bwMode="auto">
          <a:xfrm>
            <a:off x="1258888" y="5300663"/>
            <a:ext cx="142875" cy="144462"/>
          </a:xfrm>
          <a:prstGeom prst="ellipse">
            <a:avLst/>
          </a:prstGeom>
          <a:solidFill>
            <a:srgbClr val="000000"/>
          </a:solidFill>
          <a:ln w="9525">
            <a:solidFill>
              <a:schemeClr val="tx1"/>
            </a:solidFill>
            <a:round/>
            <a:headEnd/>
            <a:tailEnd/>
          </a:ln>
        </p:spPr>
        <p:txBody>
          <a:bodyPr wrap="none" anchor="ctr"/>
          <a:lstStyle/>
          <a:p>
            <a:endParaRPr lang="ja-JP" altLang="en-US"/>
          </a:p>
        </p:txBody>
      </p:sp>
      <p:sp>
        <p:nvSpPr>
          <p:cNvPr id="25608" name="Oval 13"/>
          <p:cNvSpPr>
            <a:spLocks noChangeArrowheads="1"/>
          </p:cNvSpPr>
          <p:nvPr/>
        </p:nvSpPr>
        <p:spPr bwMode="auto">
          <a:xfrm>
            <a:off x="1549400" y="5445125"/>
            <a:ext cx="142875" cy="144463"/>
          </a:xfrm>
          <a:prstGeom prst="ellipse">
            <a:avLst/>
          </a:prstGeom>
          <a:solidFill>
            <a:srgbClr val="000000"/>
          </a:solidFill>
          <a:ln w="9525">
            <a:solidFill>
              <a:schemeClr val="tx1"/>
            </a:solidFill>
            <a:round/>
            <a:headEnd/>
            <a:tailEnd/>
          </a:ln>
        </p:spPr>
        <p:txBody>
          <a:bodyPr wrap="none" anchor="ctr"/>
          <a:lstStyle/>
          <a:p>
            <a:endParaRPr lang="ja-JP" altLang="en-US"/>
          </a:p>
        </p:txBody>
      </p:sp>
      <p:sp>
        <p:nvSpPr>
          <p:cNvPr id="25609" name="Oval 14"/>
          <p:cNvSpPr>
            <a:spLocks noChangeArrowheads="1"/>
          </p:cNvSpPr>
          <p:nvPr/>
        </p:nvSpPr>
        <p:spPr bwMode="auto">
          <a:xfrm>
            <a:off x="1476375" y="5300663"/>
            <a:ext cx="142875" cy="144462"/>
          </a:xfrm>
          <a:prstGeom prst="ellipse">
            <a:avLst/>
          </a:prstGeom>
          <a:solidFill>
            <a:srgbClr val="000000"/>
          </a:solidFill>
          <a:ln w="9525">
            <a:solidFill>
              <a:schemeClr val="tx1"/>
            </a:solidFill>
            <a:round/>
            <a:headEnd/>
            <a:tailEnd/>
          </a:ln>
        </p:spPr>
        <p:txBody>
          <a:bodyPr wrap="none" anchor="ctr"/>
          <a:lstStyle/>
          <a:p>
            <a:endParaRPr lang="ja-JP" altLang="en-US"/>
          </a:p>
        </p:txBody>
      </p:sp>
      <p:sp>
        <p:nvSpPr>
          <p:cNvPr id="25610" name="Oval 15"/>
          <p:cNvSpPr>
            <a:spLocks noChangeArrowheads="1"/>
          </p:cNvSpPr>
          <p:nvPr/>
        </p:nvSpPr>
        <p:spPr bwMode="auto">
          <a:xfrm>
            <a:off x="1765300" y="5445125"/>
            <a:ext cx="142875" cy="144463"/>
          </a:xfrm>
          <a:prstGeom prst="ellipse">
            <a:avLst/>
          </a:prstGeom>
          <a:solidFill>
            <a:srgbClr val="000000"/>
          </a:solidFill>
          <a:ln w="9525">
            <a:solidFill>
              <a:schemeClr val="tx1"/>
            </a:solidFill>
            <a:round/>
            <a:headEnd/>
            <a:tailEnd/>
          </a:ln>
        </p:spPr>
        <p:txBody>
          <a:bodyPr wrap="none" anchor="ctr"/>
          <a:lstStyle/>
          <a:p>
            <a:endParaRPr lang="ja-JP" altLang="en-US"/>
          </a:p>
        </p:txBody>
      </p:sp>
      <p:sp>
        <p:nvSpPr>
          <p:cNvPr id="25611" name="Line 16"/>
          <p:cNvSpPr>
            <a:spLocks noChangeShapeType="1"/>
          </p:cNvSpPr>
          <p:nvPr/>
        </p:nvSpPr>
        <p:spPr bwMode="auto">
          <a:xfrm>
            <a:off x="1692275" y="5300663"/>
            <a:ext cx="647700" cy="0"/>
          </a:xfrm>
          <a:prstGeom prst="line">
            <a:avLst/>
          </a:prstGeom>
          <a:noFill/>
          <a:ln w="9525">
            <a:solidFill>
              <a:schemeClr val="tx1"/>
            </a:solidFill>
            <a:round/>
            <a:headEnd/>
            <a:tailEnd type="triangle" w="med" len="med"/>
          </a:ln>
        </p:spPr>
        <p:txBody>
          <a:bodyPr/>
          <a:lstStyle/>
          <a:p>
            <a:endParaRPr lang="ja-JP" altLang="en-US"/>
          </a:p>
        </p:txBody>
      </p:sp>
      <p:sp>
        <p:nvSpPr>
          <p:cNvPr id="25612" name="Text Box 17"/>
          <p:cNvSpPr txBox="1">
            <a:spLocks noChangeArrowheads="1"/>
          </p:cNvSpPr>
          <p:nvPr/>
        </p:nvSpPr>
        <p:spPr bwMode="auto">
          <a:xfrm>
            <a:off x="1403350" y="4724400"/>
            <a:ext cx="1223963" cy="560388"/>
          </a:xfrm>
          <a:prstGeom prst="rect">
            <a:avLst/>
          </a:prstGeom>
          <a:noFill/>
          <a:ln w="9525">
            <a:noFill/>
            <a:miter lim="800000"/>
            <a:headEnd/>
            <a:tailEnd/>
          </a:ln>
        </p:spPr>
        <p:txBody>
          <a:bodyPr>
            <a:spAutoFit/>
          </a:bodyPr>
          <a:lstStyle/>
          <a:p>
            <a:pPr algn="ctr">
              <a:lnSpc>
                <a:spcPct val="90000"/>
              </a:lnSpc>
            </a:pPr>
            <a:r>
              <a:rPr lang="ja-JP" altLang="en-US"/>
              <a:t>転動</a:t>
            </a:r>
          </a:p>
          <a:p>
            <a:pPr algn="ctr">
              <a:lnSpc>
                <a:spcPct val="90000"/>
              </a:lnSpc>
            </a:pPr>
            <a:r>
              <a:rPr lang="ja-JP" altLang="en-US" sz="1600"/>
              <a:t>（</a:t>
            </a:r>
            <a:r>
              <a:rPr lang="en-US" altLang="ja-JP" sz="1600"/>
              <a:t>&gt;500μm</a:t>
            </a:r>
            <a:r>
              <a:rPr lang="ja-JP" altLang="en-US" sz="1600"/>
              <a:t>）</a:t>
            </a:r>
          </a:p>
        </p:txBody>
      </p:sp>
      <p:sp>
        <p:nvSpPr>
          <p:cNvPr id="25613" name="Freeform 21"/>
          <p:cNvSpPr>
            <a:spLocks/>
          </p:cNvSpPr>
          <p:nvPr/>
        </p:nvSpPr>
        <p:spPr bwMode="auto">
          <a:xfrm>
            <a:off x="2555875" y="5157788"/>
            <a:ext cx="647700" cy="444500"/>
          </a:xfrm>
          <a:custGeom>
            <a:avLst/>
            <a:gdLst>
              <a:gd name="T0" fmla="*/ 0 w 408"/>
              <a:gd name="T1" fmla="*/ 2147483647 h 235"/>
              <a:gd name="T2" fmla="*/ 2147483647 w 408"/>
              <a:gd name="T3" fmla="*/ 2147483647 h 235"/>
              <a:gd name="T4" fmla="*/ 2147483647 w 408"/>
              <a:gd name="T5" fmla="*/ 2147483647 h 235"/>
              <a:gd name="T6" fmla="*/ 0 60000 65536"/>
              <a:gd name="T7" fmla="*/ 0 60000 65536"/>
              <a:gd name="T8" fmla="*/ 0 60000 65536"/>
              <a:gd name="T9" fmla="*/ 0 w 408"/>
              <a:gd name="T10" fmla="*/ 0 h 235"/>
              <a:gd name="T11" fmla="*/ 408 w 408"/>
              <a:gd name="T12" fmla="*/ 235 h 235"/>
            </a:gdLst>
            <a:ahLst/>
            <a:cxnLst>
              <a:cxn ang="T6">
                <a:pos x="T0" y="T1"/>
              </a:cxn>
              <a:cxn ang="T7">
                <a:pos x="T2" y="T3"/>
              </a:cxn>
              <a:cxn ang="T8">
                <a:pos x="T4" y="T5"/>
              </a:cxn>
            </a:cxnLst>
            <a:rect l="T9" t="T10" r="T11" b="T12"/>
            <a:pathLst>
              <a:path w="408" h="235">
                <a:moveTo>
                  <a:pt x="0" y="235"/>
                </a:moveTo>
                <a:cubicBezTo>
                  <a:pt x="34" y="125"/>
                  <a:pt x="68" y="16"/>
                  <a:pt x="136" y="8"/>
                </a:cubicBezTo>
                <a:cubicBezTo>
                  <a:pt x="204" y="0"/>
                  <a:pt x="363" y="159"/>
                  <a:pt x="408" y="189"/>
                </a:cubicBezTo>
              </a:path>
            </a:pathLst>
          </a:custGeom>
          <a:noFill/>
          <a:ln w="9525">
            <a:solidFill>
              <a:schemeClr val="tx1"/>
            </a:solidFill>
            <a:round/>
            <a:headEnd/>
            <a:tailEnd type="triangle" w="med" len="med"/>
          </a:ln>
        </p:spPr>
        <p:txBody>
          <a:bodyPr/>
          <a:lstStyle/>
          <a:p>
            <a:endParaRPr lang="ja-JP" altLang="en-US"/>
          </a:p>
        </p:txBody>
      </p:sp>
      <p:sp>
        <p:nvSpPr>
          <p:cNvPr id="25614" name="Freeform 22"/>
          <p:cNvSpPr>
            <a:spLocks/>
          </p:cNvSpPr>
          <p:nvPr/>
        </p:nvSpPr>
        <p:spPr bwMode="auto">
          <a:xfrm>
            <a:off x="3203575" y="5145088"/>
            <a:ext cx="647700" cy="444500"/>
          </a:xfrm>
          <a:custGeom>
            <a:avLst/>
            <a:gdLst>
              <a:gd name="T0" fmla="*/ 0 w 408"/>
              <a:gd name="T1" fmla="*/ 2147483647 h 235"/>
              <a:gd name="T2" fmla="*/ 2147483647 w 408"/>
              <a:gd name="T3" fmla="*/ 2147483647 h 235"/>
              <a:gd name="T4" fmla="*/ 2147483647 w 408"/>
              <a:gd name="T5" fmla="*/ 2147483647 h 235"/>
              <a:gd name="T6" fmla="*/ 0 60000 65536"/>
              <a:gd name="T7" fmla="*/ 0 60000 65536"/>
              <a:gd name="T8" fmla="*/ 0 60000 65536"/>
              <a:gd name="T9" fmla="*/ 0 w 408"/>
              <a:gd name="T10" fmla="*/ 0 h 235"/>
              <a:gd name="T11" fmla="*/ 408 w 408"/>
              <a:gd name="T12" fmla="*/ 235 h 235"/>
            </a:gdLst>
            <a:ahLst/>
            <a:cxnLst>
              <a:cxn ang="T6">
                <a:pos x="T0" y="T1"/>
              </a:cxn>
              <a:cxn ang="T7">
                <a:pos x="T2" y="T3"/>
              </a:cxn>
              <a:cxn ang="T8">
                <a:pos x="T4" y="T5"/>
              </a:cxn>
            </a:cxnLst>
            <a:rect l="T9" t="T10" r="T11" b="T12"/>
            <a:pathLst>
              <a:path w="408" h="235">
                <a:moveTo>
                  <a:pt x="0" y="235"/>
                </a:moveTo>
                <a:cubicBezTo>
                  <a:pt x="34" y="125"/>
                  <a:pt x="68" y="16"/>
                  <a:pt x="136" y="8"/>
                </a:cubicBezTo>
                <a:cubicBezTo>
                  <a:pt x="204" y="0"/>
                  <a:pt x="363" y="159"/>
                  <a:pt x="408" y="189"/>
                </a:cubicBezTo>
              </a:path>
            </a:pathLst>
          </a:custGeom>
          <a:noFill/>
          <a:ln w="9525">
            <a:solidFill>
              <a:schemeClr val="tx1"/>
            </a:solidFill>
            <a:round/>
            <a:headEnd/>
            <a:tailEnd type="triangle" w="med" len="med"/>
          </a:ln>
        </p:spPr>
        <p:txBody>
          <a:bodyPr/>
          <a:lstStyle/>
          <a:p>
            <a:endParaRPr lang="ja-JP" altLang="en-US"/>
          </a:p>
        </p:txBody>
      </p:sp>
      <p:sp>
        <p:nvSpPr>
          <p:cNvPr id="25615" name="Freeform 23"/>
          <p:cNvSpPr>
            <a:spLocks/>
          </p:cNvSpPr>
          <p:nvPr/>
        </p:nvSpPr>
        <p:spPr bwMode="auto">
          <a:xfrm>
            <a:off x="3852863" y="5145088"/>
            <a:ext cx="647700" cy="444500"/>
          </a:xfrm>
          <a:custGeom>
            <a:avLst/>
            <a:gdLst>
              <a:gd name="T0" fmla="*/ 0 w 408"/>
              <a:gd name="T1" fmla="*/ 2147483647 h 235"/>
              <a:gd name="T2" fmla="*/ 2147483647 w 408"/>
              <a:gd name="T3" fmla="*/ 2147483647 h 235"/>
              <a:gd name="T4" fmla="*/ 2147483647 w 408"/>
              <a:gd name="T5" fmla="*/ 2147483647 h 235"/>
              <a:gd name="T6" fmla="*/ 0 60000 65536"/>
              <a:gd name="T7" fmla="*/ 0 60000 65536"/>
              <a:gd name="T8" fmla="*/ 0 60000 65536"/>
              <a:gd name="T9" fmla="*/ 0 w 408"/>
              <a:gd name="T10" fmla="*/ 0 h 235"/>
              <a:gd name="T11" fmla="*/ 408 w 408"/>
              <a:gd name="T12" fmla="*/ 235 h 235"/>
            </a:gdLst>
            <a:ahLst/>
            <a:cxnLst>
              <a:cxn ang="T6">
                <a:pos x="T0" y="T1"/>
              </a:cxn>
              <a:cxn ang="T7">
                <a:pos x="T2" y="T3"/>
              </a:cxn>
              <a:cxn ang="T8">
                <a:pos x="T4" y="T5"/>
              </a:cxn>
            </a:cxnLst>
            <a:rect l="T9" t="T10" r="T11" b="T12"/>
            <a:pathLst>
              <a:path w="408" h="235">
                <a:moveTo>
                  <a:pt x="0" y="235"/>
                </a:moveTo>
                <a:cubicBezTo>
                  <a:pt x="34" y="125"/>
                  <a:pt x="68" y="16"/>
                  <a:pt x="136" y="8"/>
                </a:cubicBezTo>
                <a:cubicBezTo>
                  <a:pt x="204" y="0"/>
                  <a:pt x="363" y="159"/>
                  <a:pt x="408" y="189"/>
                </a:cubicBezTo>
              </a:path>
            </a:pathLst>
          </a:custGeom>
          <a:noFill/>
          <a:ln w="9525">
            <a:solidFill>
              <a:schemeClr val="tx1"/>
            </a:solidFill>
            <a:round/>
            <a:headEnd/>
            <a:tailEnd type="triangle" w="med" len="med"/>
          </a:ln>
        </p:spPr>
        <p:txBody>
          <a:bodyPr/>
          <a:lstStyle/>
          <a:p>
            <a:endParaRPr lang="ja-JP" altLang="en-US"/>
          </a:p>
        </p:txBody>
      </p:sp>
      <p:sp>
        <p:nvSpPr>
          <p:cNvPr id="25616" name="Freeform 24"/>
          <p:cNvSpPr>
            <a:spLocks/>
          </p:cNvSpPr>
          <p:nvPr/>
        </p:nvSpPr>
        <p:spPr bwMode="auto">
          <a:xfrm>
            <a:off x="4500563" y="5145088"/>
            <a:ext cx="647700" cy="444500"/>
          </a:xfrm>
          <a:custGeom>
            <a:avLst/>
            <a:gdLst>
              <a:gd name="T0" fmla="*/ 0 w 408"/>
              <a:gd name="T1" fmla="*/ 2147483647 h 235"/>
              <a:gd name="T2" fmla="*/ 2147483647 w 408"/>
              <a:gd name="T3" fmla="*/ 2147483647 h 235"/>
              <a:gd name="T4" fmla="*/ 2147483647 w 408"/>
              <a:gd name="T5" fmla="*/ 2147483647 h 235"/>
              <a:gd name="T6" fmla="*/ 0 60000 65536"/>
              <a:gd name="T7" fmla="*/ 0 60000 65536"/>
              <a:gd name="T8" fmla="*/ 0 60000 65536"/>
              <a:gd name="T9" fmla="*/ 0 w 408"/>
              <a:gd name="T10" fmla="*/ 0 h 235"/>
              <a:gd name="T11" fmla="*/ 408 w 408"/>
              <a:gd name="T12" fmla="*/ 235 h 235"/>
            </a:gdLst>
            <a:ahLst/>
            <a:cxnLst>
              <a:cxn ang="T6">
                <a:pos x="T0" y="T1"/>
              </a:cxn>
              <a:cxn ang="T7">
                <a:pos x="T2" y="T3"/>
              </a:cxn>
              <a:cxn ang="T8">
                <a:pos x="T4" y="T5"/>
              </a:cxn>
            </a:cxnLst>
            <a:rect l="T9" t="T10" r="T11" b="T12"/>
            <a:pathLst>
              <a:path w="408" h="235">
                <a:moveTo>
                  <a:pt x="0" y="235"/>
                </a:moveTo>
                <a:cubicBezTo>
                  <a:pt x="34" y="125"/>
                  <a:pt x="68" y="16"/>
                  <a:pt x="136" y="8"/>
                </a:cubicBezTo>
                <a:cubicBezTo>
                  <a:pt x="204" y="0"/>
                  <a:pt x="363" y="159"/>
                  <a:pt x="408" y="189"/>
                </a:cubicBezTo>
              </a:path>
            </a:pathLst>
          </a:custGeom>
          <a:noFill/>
          <a:ln w="9525">
            <a:solidFill>
              <a:schemeClr val="tx1"/>
            </a:solidFill>
            <a:round/>
            <a:headEnd/>
            <a:tailEnd type="triangle" w="med" len="med"/>
          </a:ln>
        </p:spPr>
        <p:txBody>
          <a:bodyPr/>
          <a:lstStyle/>
          <a:p>
            <a:endParaRPr lang="ja-JP" altLang="en-US"/>
          </a:p>
        </p:txBody>
      </p:sp>
      <p:sp>
        <p:nvSpPr>
          <p:cNvPr id="25617" name="Freeform 25"/>
          <p:cNvSpPr>
            <a:spLocks/>
          </p:cNvSpPr>
          <p:nvPr/>
        </p:nvSpPr>
        <p:spPr bwMode="auto">
          <a:xfrm>
            <a:off x="5148263" y="5157788"/>
            <a:ext cx="647700" cy="444500"/>
          </a:xfrm>
          <a:custGeom>
            <a:avLst/>
            <a:gdLst>
              <a:gd name="T0" fmla="*/ 0 w 408"/>
              <a:gd name="T1" fmla="*/ 2147483647 h 235"/>
              <a:gd name="T2" fmla="*/ 2147483647 w 408"/>
              <a:gd name="T3" fmla="*/ 2147483647 h 235"/>
              <a:gd name="T4" fmla="*/ 2147483647 w 408"/>
              <a:gd name="T5" fmla="*/ 2147483647 h 235"/>
              <a:gd name="T6" fmla="*/ 0 60000 65536"/>
              <a:gd name="T7" fmla="*/ 0 60000 65536"/>
              <a:gd name="T8" fmla="*/ 0 60000 65536"/>
              <a:gd name="T9" fmla="*/ 0 w 408"/>
              <a:gd name="T10" fmla="*/ 0 h 235"/>
              <a:gd name="T11" fmla="*/ 408 w 408"/>
              <a:gd name="T12" fmla="*/ 235 h 235"/>
            </a:gdLst>
            <a:ahLst/>
            <a:cxnLst>
              <a:cxn ang="T6">
                <a:pos x="T0" y="T1"/>
              </a:cxn>
              <a:cxn ang="T7">
                <a:pos x="T2" y="T3"/>
              </a:cxn>
              <a:cxn ang="T8">
                <a:pos x="T4" y="T5"/>
              </a:cxn>
            </a:cxnLst>
            <a:rect l="T9" t="T10" r="T11" b="T12"/>
            <a:pathLst>
              <a:path w="408" h="235">
                <a:moveTo>
                  <a:pt x="0" y="235"/>
                </a:moveTo>
                <a:cubicBezTo>
                  <a:pt x="34" y="125"/>
                  <a:pt x="68" y="16"/>
                  <a:pt x="136" y="8"/>
                </a:cubicBezTo>
                <a:cubicBezTo>
                  <a:pt x="204" y="0"/>
                  <a:pt x="363" y="159"/>
                  <a:pt x="408" y="189"/>
                </a:cubicBezTo>
              </a:path>
            </a:pathLst>
          </a:custGeom>
          <a:noFill/>
          <a:ln w="9525">
            <a:solidFill>
              <a:schemeClr val="tx1"/>
            </a:solidFill>
            <a:round/>
            <a:headEnd/>
            <a:tailEnd type="triangle" w="med" len="med"/>
          </a:ln>
        </p:spPr>
        <p:txBody>
          <a:bodyPr/>
          <a:lstStyle/>
          <a:p>
            <a:endParaRPr lang="ja-JP" altLang="en-US"/>
          </a:p>
        </p:txBody>
      </p:sp>
      <p:sp>
        <p:nvSpPr>
          <p:cNvPr id="25618" name="Freeform 26"/>
          <p:cNvSpPr>
            <a:spLocks/>
          </p:cNvSpPr>
          <p:nvPr/>
        </p:nvSpPr>
        <p:spPr bwMode="auto">
          <a:xfrm>
            <a:off x="5795963" y="5145088"/>
            <a:ext cx="647700" cy="444500"/>
          </a:xfrm>
          <a:custGeom>
            <a:avLst/>
            <a:gdLst>
              <a:gd name="T0" fmla="*/ 0 w 408"/>
              <a:gd name="T1" fmla="*/ 2147483647 h 235"/>
              <a:gd name="T2" fmla="*/ 2147483647 w 408"/>
              <a:gd name="T3" fmla="*/ 2147483647 h 235"/>
              <a:gd name="T4" fmla="*/ 2147483647 w 408"/>
              <a:gd name="T5" fmla="*/ 2147483647 h 235"/>
              <a:gd name="T6" fmla="*/ 0 60000 65536"/>
              <a:gd name="T7" fmla="*/ 0 60000 65536"/>
              <a:gd name="T8" fmla="*/ 0 60000 65536"/>
              <a:gd name="T9" fmla="*/ 0 w 408"/>
              <a:gd name="T10" fmla="*/ 0 h 235"/>
              <a:gd name="T11" fmla="*/ 408 w 408"/>
              <a:gd name="T12" fmla="*/ 235 h 235"/>
            </a:gdLst>
            <a:ahLst/>
            <a:cxnLst>
              <a:cxn ang="T6">
                <a:pos x="T0" y="T1"/>
              </a:cxn>
              <a:cxn ang="T7">
                <a:pos x="T2" y="T3"/>
              </a:cxn>
              <a:cxn ang="T8">
                <a:pos x="T4" y="T5"/>
              </a:cxn>
            </a:cxnLst>
            <a:rect l="T9" t="T10" r="T11" b="T12"/>
            <a:pathLst>
              <a:path w="408" h="235">
                <a:moveTo>
                  <a:pt x="0" y="235"/>
                </a:moveTo>
                <a:cubicBezTo>
                  <a:pt x="34" y="125"/>
                  <a:pt x="68" y="16"/>
                  <a:pt x="136" y="8"/>
                </a:cubicBezTo>
                <a:cubicBezTo>
                  <a:pt x="204" y="0"/>
                  <a:pt x="363" y="159"/>
                  <a:pt x="408" y="189"/>
                </a:cubicBezTo>
              </a:path>
            </a:pathLst>
          </a:custGeom>
          <a:noFill/>
          <a:ln w="9525">
            <a:solidFill>
              <a:schemeClr val="tx1"/>
            </a:solidFill>
            <a:round/>
            <a:headEnd/>
            <a:tailEnd type="triangle" w="med" len="med"/>
          </a:ln>
        </p:spPr>
        <p:txBody>
          <a:bodyPr/>
          <a:lstStyle/>
          <a:p>
            <a:endParaRPr lang="ja-JP" altLang="en-US"/>
          </a:p>
        </p:txBody>
      </p:sp>
      <p:sp>
        <p:nvSpPr>
          <p:cNvPr id="25619" name="Freeform 27"/>
          <p:cNvSpPr>
            <a:spLocks/>
          </p:cNvSpPr>
          <p:nvPr/>
        </p:nvSpPr>
        <p:spPr bwMode="auto">
          <a:xfrm>
            <a:off x="6445250" y="5157788"/>
            <a:ext cx="647700" cy="444500"/>
          </a:xfrm>
          <a:custGeom>
            <a:avLst/>
            <a:gdLst>
              <a:gd name="T0" fmla="*/ 0 w 408"/>
              <a:gd name="T1" fmla="*/ 2147483647 h 235"/>
              <a:gd name="T2" fmla="*/ 2147483647 w 408"/>
              <a:gd name="T3" fmla="*/ 2147483647 h 235"/>
              <a:gd name="T4" fmla="*/ 2147483647 w 408"/>
              <a:gd name="T5" fmla="*/ 2147483647 h 235"/>
              <a:gd name="T6" fmla="*/ 0 60000 65536"/>
              <a:gd name="T7" fmla="*/ 0 60000 65536"/>
              <a:gd name="T8" fmla="*/ 0 60000 65536"/>
              <a:gd name="T9" fmla="*/ 0 w 408"/>
              <a:gd name="T10" fmla="*/ 0 h 235"/>
              <a:gd name="T11" fmla="*/ 408 w 408"/>
              <a:gd name="T12" fmla="*/ 235 h 235"/>
            </a:gdLst>
            <a:ahLst/>
            <a:cxnLst>
              <a:cxn ang="T6">
                <a:pos x="T0" y="T1"/>
              </a:cxn>
              <a:cxn ang="T7">
                <a:pos x="T2" y="T3"/>
              </a:cxn>
              <a:cxn ang="T8">
                <a:pos x="T4" y="T5"/>
              </a:cxn>
            </a:cxnLst>
            <a:rect l="T9" t="T10" r="T11" b="T12"/>
            <a:pathLst>
              <a:path w="408" h="235">
                <a:moveTo>
                  <a:pt x="0" y="235"/>
                </a:moveTo>
                <a:cubicBezTo>
                  <a:pt x="34" y="125"/>
                  <a:pt x="68" y="16"/>
                  <a:pt x="136" y="8"/>
                </a:cubicBezTo>
                <a:cubicBezTo>
                  <a:pt x="204" y="0"/>
                  <a:pt x="363" y="159"/>
                  <a:pt x="408" y="189"/>
                </a:cubicBezTo>
              </a:path>
            </a:pathLst>
          </a:custGeom>
          <a:noFill/>
          <a:ln w="9525">
            <a:solidFill>
              <a:schemeClr val="tx1"/>
            </a:solidFill>
            <a:round/>
            <a:headEnd/>
            <a:tailEnd type="triangle" w="med" len="med"/>
          </a:ln>
        </p:spPr>
        <p:txBody>
          <a:bodyPr/>
          <a:lstStyle/>
          <a:p>
            <a:endParaRPr lang="ja-JP" altLang="en-US"/>
          </a:p>
        </p:txBody>
      </p:sp>
      <p:sp>
        <p:nvSpPr>
          <p:cNvPr id="25620" name="Text Box 28"/>
          <p:cNvSpPr txBox="1">
            <a:spLocks noChangeArrowheads="1"/>
          </p:cNvSpPr>
          <p:nvPr/>
        </p:nvSpPr>
        <p:spPr bwMode="auto">
          <a:xfrm>
            <a:off x="3059113" y="4652963"/>
            <a:ext cx="1439862" cy="560387"/>
          </a:xfrm>
          <a:prstGeom prst="rect">
            <a:avLst/>
          </a:prstGeom>
          <a:noFill/>
          <a:ln w="9525">
            <a:noFill/>
            <a:miter lim="800000"/>
            <a:headEnd/>
            <a:tailEnd/>
          </a:ln>
        </p:spPr>
        <p:txBody>
          <a:bodyPr>
            <a:spAutoFit/>
          </a:bodyPr>
          <a:lstStyle/>
          <a:p>
            <a:pPr algn="ctr">
              <a:lnSpc>
                <a:spcPct val="90000"/>
              </a:lnSpc>
            </a:pPr>
            <a:r>
              <a:rPr lang="ja-JP" altLang="en-US"/>
              <a:t>跳躍</a:t>
            </a:r>
          </a:p>
          <a:p>
            <a:pPr algn="ctr">
              <a:lnSpc>
                <a:spcPct val="90000"/>
              </a:lnSpc>
            </a:pPr>
            <a:r>
              <a:rPr lang="ja-JP" altLang="en-US" sz="1600"/>
              <a:t>（</a:t>
            </a:r>
            <a:r>
              <a:rPr lang="en-US" altLang="ja-JP" sz="1600"/>
              <a:t>70-500μm</a:t>
            </a:r>
            <a:r>
              <a:rPr lang="ja-JP" altLang="en-US" sz="1600"/>
              <a:t>）</a:t>
            </a:r>
          </a:p>
        </p:txBody>
      </p:sp>
      <p:sp>
        <p:nvSpPr>
          <p:cNvPr id="25621" name="Freeform 29"/>
          <p:cNvSpPr>
            <a:spLocks/>
          </p:cNvSpPr>
          <p:nvPr/>
        </p:nvSpPr>
        <p:spPr bwMode="auto">
          <a:xfrm>
            <a:off x="4427538" y="3994150"/>
            <a:ext cx="1944687" cy="1163638"/>
          </a:xfrm>
          <a:custGeom>
            <a:avLst/>
            <a:gdLst>
              <a:gd name="T0" fmla="*/ 0 w 1225"/>
              <a:gd name="T1" fmla="*/ 2147483647 h 733"/>
              <a:gd name="T2" fmla="*/ 2147483647 w 1225"/>
              <a:gd name="T3" fmla="*/ 2147483647 h 733"/>
              <a:gd name="T4" fmla="*/ 2147483647 w 1225"/>
              <a:gd name="T5" fmla="*/ 2147483647 h 733"/>
              <a:gd name="T6" fmla="*/ 2147483647 w 1225"/>
              <a:gd name="T7" fmla="*/ 2147483647 h 733"/>
              <a:gd name="T8" fmla="*/ 0 60000 65536"/>
              <a:gd name="T9" fmla="*/ 0 60000 65536"/>
              <a:gd name="T10" fmla="*/ 0 60000 65536"/>
              <a:gd name="T11" fmla="*/ 0 60000 65536"/>
              <a:gd name="T12" fmla="*/ 0 w 1225"/>
              <a:gd name="T13" fmla="*/ 0 h 733"/>
              <a:gd name="T14" fmla="*/ 1225 w 1225"/>
              <a:gd name="T15" fmla="*/ 733 h 733"/>
            </a:gdLst>
            <a:ahLst/>
            <a:cxnLst>
              <a:cxn ang="T8">
                <a:pos x="T0" y="T1"/>
              </a:cxn>
              <a:cxn ang="T9">
                <a:pos x="T2" y="T3"/>
              </a:cxn>
              <a:cxn ang="T10">
                <a:pos x="T4" y="T5"/>
              </a:cxn>
              <a:cxn ang="T11">
                <a:pos x="T6" y="T7"/>
              </a:cxn>
            </a:cxnLst>
            <a:rect l="T12" t="T13" r="T14" b="T15"/>
            <a:pathLst>
              <a:path w="1225" h="733">
                <a:moveTo>
                  <a:pt x="0" y="733"/>
                </a:moveTo>
                <a:cubicBezTo>
                  <a:pt x="23" y="464"/>
                  <a:pt x="46" y="196"/>
                  <a:pt x="182" y="98"/>
                </a:cubicBezTo>
                <a:cubicBezTo>
                  <a:pt x="318" y="0"/>
                  <a:pt x="643" y="37"/>
                  <a:pt x="817" y="143"/>
                </a:cubicBezTo>
                <a:cubicBezTo>
                  <a:pt x="991" y="249"/>
                  <a:pt x="1157" y="635"/>
                  <a:pt x="1225" y="733"/>
                </a:cubicBezTo>
              </a:path>
            </a:pathLst>
          </a:custGeom>
          <a:noFill/>
          <a:ln w="9525">
            <a:solidFill>
              <a:schemeClr val="tx1"/>
            </a:solidFill>
            <a:round/>
            <a:headEnd/>
            <a:tailEnd type="triangle" w="med" len="med"/>
          </a:ln>
        </p:spPr>
        <p:txBody>
          <a:bodyPr/>
          <a:lstStyle/>
          <a:p>
            <a:endParaRPr lang="ja-JP" altLang="en-US"/>
          </a:p>
        </p:txBody>
      </p:sp>
      <p:sp>
        <p:nvSpPr>
          <p:cNvPr id="25622" name="Text Box 30"/>
          <p:cNvSpPr txBox="1">
            <a:spLocks noChangeArrowheads="1"/>
          </p:cNvSpPr>
          <p:nvPr/>
        </p:nvSpPr>
        <p:spPr bwMode="auto">
          <a:xfrm>
            <a:off x="5651500" y="3716338"/>
            <a:ext cx="1439863" cy="560387"/>
          </a:xfrm>
          <a:prstGeom prst="rect">
            <a:avLst/>
          </a:prstGeom>
          <a:noFill/>
          <a:ln w="9525">
            <a:noFill/>
            <a:miter lim="800000"/>
            <a:headEnd/>
            <a:tailEnd/>
          </a:ln>
        </p:spPr>
        <p:txBody>
          <a:bodyPr>
            <a:spAutoFit/>
          </a:bodyPr>
          <a:lstStyle/>
          <a:p>
            <a:pPr algn="ctr">
              <a:lnSpc>
                <a:spcPct val="90000"/>
              </a:lnSpc>
            </a:pPr>
            <a:r>
              <a:rPr lang="ja-JP" altLang="en-US"/>
              <a:t>跳躍</a:t>
            </a:r>
          </a:p>
          <a:p>
            <a:pPr algn="ctr">
              <a:lnSpc>
                <a:spcPct val="90000"/>
              </a:lnSpc>
            </a:pPr>
            <a:r>
              <a:rPr lang="ja-JP" altLang="en-US" sz="1600"/>
              <a:t>（</a:t>
            </a:r>
            <a:r>
              <a:rPr lang="en-US" altLang="ja-JP" sz="1600"/>
              <a:t>70-100μm</a:t>
            </a:r>
            <a:r>
              <a:rPr lang="ja-JP" altLang="en-US" sz="1600"/>
              <a:t>）</a:t>
            </a:r>
          </a:p>
        </p:txBody>
      </p:sp>
      <p:sp>
        <p:nvSpPr>
          <p:cNvPr id="25623" name="Freeform 31"/>
          <p:cNvSpPr>
            <a:spLocks/>
          </p:cNvSpPr>
          <p:nvPr/>
        </p:nvSpPr>
        <p:spPr bwMode="auto">
          <a:xfrm>
            <a:off x="4284663" y="3128963"/>
            <a:ext cx="3624262" cy="1379537"/>
          </a:xfrm>
          <a:custGeom>
            <a:avLst/>
            <a:gdLst>
              <a:gd name="T0" fmla="*/ 0 w 2283"/>
              <a:gd name="T1" fmla="*/ 2147483647 h 869"/>
              <a:gd name="T2" fmla="*/ 2147483647 w 2283"/>
              <a:gd name="T3" fmla="*/ 2147483647 h 869"/>
              <a:gd name="T4" fmla="*/ 2147483647 w 2283"/>
              <a:gd name="T5" fmla="*/ 2147483647 h 869"/>
              <a:gd name="T6" fmla="*/ 2147483647 w 2283"/>
              <a:gd name="T7" fmla="*/ 2147483647 h 869"/>
              <a:gd name="T8" fmla="*/ 2147483647 w 2283"/>
              <a:gd name="T9" fmla="*/ 2147483647 h 869"/>
              <a:gd name="T10" fmla="*/ 0 60000 65536"/>
              <a:gd name="T11" fmla="*/ 0 60000 65536"/>
              <a:gd name="T12" fmla="*/ 0 60000 65536"/>
              <a:gd name="T13" fmla="*/ 0 60000 65536"/>
              <a:gd name="T14" fmla="*/ 0 60000 65536"/>
              <a:gd name="T15" fmla="*/ 0 w 2283"/>
              <a:gd name="T16" fmla="*/ 0 h 869"/>
              <a:gd name="T17" fmla="*/ 2283 w 2283"/>
              <a:gd name="T18" fmla="*/ 869 h 869"/>
            </a:gdLst>
            <a:ahLst/>
            <a:cxnLst>
              <a:cxn ang="T10">
                <a:pos x="T0" y="T1"/>
              </a:cxn>
              <a:cxn ang="T11">
                <a:pos x="T2" y="T3"/>
              </a:cxn>
              <a:cxn ang="T12">
                <a:pos x="T4" y="T5"/>
              </a:cxn>
              <a:cxn ang="T13">
                <a:pos x="T6" y="T7"/>
              </a:cxn>
              <a:cxn ang="T14">
                <a:pos x="T8" y="T9"/>
              </a:cxn>
            </a:cxnLst>
            <a:rect l="T15" t="T16" r="T17" b="T18"/>
            <a:pathLst>
              <a:path w="2283" h="869">
                <a:moveTo>
                  <a:pt x="0" y="869"/>
                </a:moveTo>
                <a:cubicBezTo>
                  <a:pt x="0" y="646"/>
                  <a:pt x="0" y="423"/>
                  <a:pt x="181" y="280"/>
                </a:cubicBezTo>
                <a:cubicBezTo>
                  <a:pt x="362" y="137"/>
                  <a:pt x="771" y="16"/>
                  <a:pt x="1088" y="8"/>
                </a:cubicBezTo>
                <a:cubicBezTo>
                  <a:pt x="1405" y="0"/>
                  <a:pt x="1889" y="174"/>
                  <a:pt x="2086" y="234"/>
                </a:cubicBezTo>
                <a:cubicBezTo>
                  <a:pt x="2283" y="294"/>
                  <a:pt x="2238" y="347"/>
                  <a:pt x="2268" y="370"/>
                </a:cubicBezTo>
              </a:path>
            </a:pathLst>
          </a:custGeom>
          <a:noFill/>
          <a:ln w="9525">
            <a:solidFill>
              <a:schemeClr val="tx1"/>
            </a:solidFill>
            <a:round/>
            <a:headEnd/>
            <a:tailEnd type="triangle" w="med" len="med"/>
          </a:ln>
        </p:spPr>
        <p:txBody>
          <a:bodyPr/>
          <a:lstStyle/>
          <a:p>
            <a:endParaRPr lang="ja-JP" altLang="en-US"/>
          </a:p>
        </p:txBody>
      </p:sp>
      <p:sp>
        <p:nvSpPr>
          <p:cNvPr id="25624" name="Text Box 32"/>
          <p:cNvSpPr txBox="1">
            <a:spLocks noChangeArrowheads="1"/>
          </p:cNvSpPr>
          <p:nvPr/>
        </p:nvSpPr>
        <p:spPr bwMode="auto">
          <a:xfrm>
            <a:off x="6877050" y="2781300"/>
            <a:ext cx="1439863" cy="560388"/>
          </a:xfrm>
          <a:prstGeom prst="rect">
            <a:avLst/>
          </a:prstGeom>
          <a:noFill/>
          <a:ln w="9525">
            <a:noFill/>
            <a:miter lim="800000"/>
            <a:headEnd/>
            <a:tailEnd/>
          </a:ln>
        </p:spPr>
        <p:txBody>
          <a:bodyPr>
            <a:spAutoFit/>
          </a:bodyPr>
          <a:lstStyle/>
          <a:p>
            <a:pPr algn="ctr">
              <a:lnSpc>
                <a:spcPct val="90000"/>
              </a:lnSpc>
            </a:pPr>
            <a:r>
              <a:rPr lang="ja-JP" altLang="en-US"/>
              <a:t>短い浮遊</a:t>
            </a:r>
          </a:p>
          <a:p>
            <a:pPr algn="ctr">
              <a:lnSpc>
                <a:spcPct val="90000"/>
              </a:lnSpc>
            </a:pPr>
            <a:r>
              <a:rPr lang="ja-JP" altLang="en-US" sz="1600"/>
              <a:t>（</a:t>
            </a:r>
            <a:r>
              <a:rPr lang="en-US" altLang="ja-JP" sz="1600"/>
              <a:t>20-70μm</a:t>
            </a:r>
            <a:r>
              <a:rPr lang="ja-JP" altLang="en-US" sz="1600"/>
              <a:t>）</a:t>
            </a:r>
          </a:p>
        </p:txBody>
      </p:sp>
      <p:sp>
        <p:nvSpPr>
          <p:cNvPr id="25625" name="Freeform 33"/>
          <p:cNvSpPr>
            <a:spLocks/>
          </p:cNvSpPr>
          <p:nvPr/>
        </p:nvSpPr>
        <p:spPr bwMode="auto">
          <a:xfrm>
            <a:off x="3132138" y="1773238"/>
            <a:ext cx="3311525" cy="3168650"/>
          </a:xfrm>
          <a:custGeom>
            <a:avLst/>
            <a:gdLst>
              <a:gd name="T0" fmla="*/ 0 w 2086"/>
              <a:gd name="T1" fmla="*/ 2147483647 h 1996"/>
              <a:gd name="T2" fmla="*/ 2147483647 w 2086"/>
              <a:gd name="T3" fmla="*/ 2147483647 h 1996"/>
              <a:gd name="T4" fmla="*/ 2147483647 w 2086"/>
              <a:gd name="T5" fmla="*/ 2147483647 h 1996"/>
              <a:gd name="T6" fmla="*/ 2147483647 w 2086"/>
              <a:gd name="T7" fmla="*/ 2147483647 h 1996"/>
              <a:gd name="T8" fmla="*/ 2147483647 w 2086"/>
              <a:gd name="T9" fmla="*/ 0 h 1996"/>
              <a:gd name="T10" fmla="*/ 0 60000 65536"/>
              <a:gd name="T11" fmla="*/ 0 60000 65536"/>
              <a:gd name="T12" fmla="*/ 0 60000 65536"/>
              <a:gd name="T13" fmla="*/ 0 60000 65536"/>
              <a:gd name="T14" fmla="*/ 0 60000 65536"/>
              <a:gd name="T15" fmla="*/ 0 w 2086"/>
              <a:gd name="T16" fmla="*/ 0 h 1996"/>
              <a:gd name="T17" fmla="*/ 2086 w 2086"/>
              <a:gd name="T18" fmla="*/ 1996 h 1996"/>
            </a:gdLst>
            <a:ahLst/>
            <a:cxnLst>
              <a:cxn ang="T10">
                <a:pos x="T0" y="T1"/>
              </a:cxn>
              <a:cxn ang="T11">
                <a:pos x="T2" y="T3"/>
              </a:cxn>
              <a:cxn ang="T12">
                <a:pos x="T4" y="T5"/>
              </a:cxn>
              <a:cxn ang="T13">
                <a:pos x="T6" y="T7"/>
              </a:cxn>
              <a:cxn ang="T14">
                <a:pos x="T8" y="T9"/>
              </a:cxn>
            </a:cxnLst>
            <a:rect l="T15" t="T16" r="T17" b="T18"/>
            <a:pathLst>
              <a:path w="2086" h="1996">
                <a:moveTo>
                  <a:pt x="0" y="1996"/>
                </a:moveTo>
                <a:cubicBezTo>
                  <a:pt x="34" y="1803"/>
                  <a:pt x="68" y="1610"/>
                  <a:pt x="181" y="1406"/>
                </a:cubicBezTo>
                <a:cubicBezTo>
                  <a:pt x="294" y="1202"/>
                  <a:pt x="476" y="960"/>
                  <a:pt x="680" y="771"/>
                </a:cubicBezTo>
                <a:cubicBezTo>
                  <a:pt x="884" y="582"/>
                  <a:pt x="1172" y="401"/>
                  <a:pt x="1406" y="272"/>
                </a:cubicBezTo>
                <a:cubicBezTo>
                  <a:pt x="1640" y="143"/>
                  <a:pt x="1973" y="45"/>
                  <a:pt x="2086" y="0"/>
                </a:cubicBezTo>
              </a:path>
            </a:pathLst>
          </a:custGeom>
          <a:noFill/>
          <a:ln w="9525">
            <a:solidFill>
              <a:schemeClr val="tx1"/>
            </a:solidFill>
            <a:round/>
            <a:headEnd/>
            <a:tailEnd type="triangle" w="med" len="med"/>
          </a:ln>
        </p:spPr>
        <p:txBody>
          <a:bodyPr/>
          <a:lstStyle/>
          <a:p>
            <a:endParaRPr lang="ja-JP" altLang="en-US"/>
          </a:p>
        </p:txBody>
      </p:sp>
      <p:sp>
        <p:nvSpPr>
          <p:cNvPr id="25626" name="Text Box 34"/>
          <p:cNvSpPr txBox="1">
            <a:spLocks noChangeArrowheads="1"/>
          </p:cNvSpPr>
          <p:nvPr/>
        </p:nvSpPr>
        <p:spPr bwMode="auto">
          <a:xfrm>
            <a:off x="6300788" y="1844675"/>
            <a:ext cx="1439862" cy="560388"/>
          </a:xfrm>
          <a:prstGeom prst="rect">
            <a:avLst/>
          </a:prstGeom>
          <a:noFill/>
          <a:ln w="9525">
            <a:noFill/>
            <a:miter lim="800000"/>
            <a:headEnd/>
            <a:tailEnd/>
          </a:ln>
        </p:spPr>
        <p:txBody>
          <a:bodyPr>
            <a:spAutoFit/>
          </a:bodyPr>
          <a:lstStyle/>
          <a:p>
            <a:pPr algn="ctr">
              <a:lnSpc>
                <a:spcPct val="90000"/>
              </a:lnSpc>
            </a:pPr>
            <a:r>
              <a:rPr lang="ja-JP" altLang="en-US"/>
              <a:t>長い浮遊</a:t>
            </a:r>
          </a:p>
          <a:p>
            <a:pPr algn="ctr">
              <a:lnSpc>
                <a:spcPct val="90000"/>
              </a:lnSpc>
            </a:pPr>
            <a:r>
              <a:rPr lang="ja-JP" altLang="en-US" sz="1600"/>
              <a:t>（</a:t>
            </a:r>
            <a:r>
              <a:rPr lang="en-US" altLang="ja-JP" sz="1600"/>
              <a:t>&lt;20μm</a:t>
            </a:r>
            <a:r>
              <a:rPr lang="ja-JP" altLang="en-US" sz="1600"/>
              <a:t>）</a:t>
            </a:r>
          </a:p>
        </p:txBody>
      </p:sp>
      <p:sp>
        <p:nvSpPr>
          <p:cNvPr id="25627" name="AutoShape 35"/>
          <p:cNvSpPr>
            <a:spLocks noChangeArrowheads="1"/>
          </p:cNvSpPr>
          <p:nvPr/>
        </p:nvSpPr>
        <p:spPr bwMode="auto">
          <a:xfrm>
            <a:off x="1476375" y="2276475"/>
            <a:ext cx="1439863" cy="215900"/>
          </a:xfrm>
          <a:prstGeom prst="rightArrow">
            <a:avLst>
              <a:gd name="adj1" fmla="val 50000"/>
              <a:gd name="adj2" fmla="val 166728"/>
            </a:avLst>
          </a:prstGeom>
          <a:solidFill>
            <a:schemeClr val="accent1"/>
          </a:solidFill>
          <a:ln w="9525">
            <a:solidFill>
              <a:schemeClr val="tx1"/>
            </a:solidFill>
            <a:miter lim="800000"/>
            <a:headEnd/>
            <a:tailEnd/>
          </a:ln>
        </p:spPr>
        <p:txBody>
          <a:bodyPr wrap="none" anchor="ctr"/>
          <a:lstStyle/>
          <a:p>
            <a:endParaRPr lang="ja-JP" altLang="en-US"/>
          </a:p>
        </p:txBody>
      </p:sp>
      <p:sp>
        <p:nvSpPr>
          <p:cNvPr id="25628" name="Text Box 36"/>
          <p:cNvSpPr txBox="1">
            <a:spLocks noChangeArrowheads="1"/>
          </p:cNvSpPr>
          <p:nvPr/>
        </p:nvSpPr>
        <p:spPr bwMode="auto">
          <a:xfrm>
            <a:off x="1547813" y="2420938"/>
            <a:ext cx="935037" cy="366712"/>
          </a:xfrm>
          <a:prstGeom prst="rect">
            <a:avLst/>
          </a:prstGeom>
          <a:noFill/>
          <a:ln w="9525">
            <a:noFill/>
            <a:miter lim="800000"/>
            <a:headEnd/>
            <a:tailEnd/>
          </a:ln>
        </p:spPr>
        <p:txBody>
          <a:bodyPr>
            <a:spAutoFit/>
          </a:bodyPr>
          <a:lstStyle/>
          <a:p>
            <a:pPr algn="ctr">
              <a:spcBef>
                <a:spcPct val="50000"/>
              </a:spcBef>
            </a:pPr>
            <a:r>
              <a:rPr lang="ja-JP" altLang="en-US"/>
              <a:t>風</a:t>
            </a:r>
          </a:p>
        </p:txBody>
      </p:sp>
      <p:sp>
        <p:nvSpPr>
          <p:cNvPr id="25629" name="Line 37"/>
          <p:cNvSpPr>
            <a:spLocks noChangeShapeType="1"/>
          </p:cNvSpPr>
          <p:nvPr/>
        </p:nvSpPr>
        <p:spPr bwMode="auto">
          <a:xfrm flipV="1">
            <a:off x="971550" y="4292600"/>
            <a:ext cx="0" cy="1223963"/>
          </a:xfrm>
          <a:prstGeom prst="line">
            <a:avLst/>
          </a:prstGeom>
          <a:noFill/>
          <a:ln w="9525">
            <a:solidFill>
              <a:schemeClr val="tx1"/>
            </a:solidFill>
            <a:round/>
            <a:headEnd type="triangle" w="med" len="med"/>
            <a:tailEnd type="triangle" w="med" len="med"/>
          </a:ln>
        </p:spPr>
        <p:txBody>
          <a:bodyPr/>
          <a:lstStyle/>
          <a:p>
            <a:endParaRPr lang="ja-JP" altLang="en-US"/>
          </a:p>
        </p:txBody>
      </p:sp>
      <p:sp>
        <p:nvSpPr>
          <p:cNvPr id="25630" name="Text Box 38"/>
          <p:cNvSpPr txBox="1">
            <a:spLocks noChangeArrowheads="1"/>
          </p:cNvSpPr>
          <p:nvPr/>
        </p:nvSpPr>
        <p:spPr bwMode="auto">
          <a:xfrm>
            <a:off x="539750" y="4724400"/>
            <a:ext cx="865188" cy="366713"/>
          </a:xfrm>
          <a:prstGeom prst="rect">
            <a:avLst/>
          </a:prstGeom>
          <a:solidFill>
            <a:schemeClr val="bg1"/>
          </a:solidFill>
          <a:ln w="9525">
            <a:noFill/>
            <a:miter lim="800000"/>
            <a:headEnd/>
            <a:tailEnd/>
          </a:ln>
        </p:spPr>
        <p:txBody>
          <a:bodyPr>
            <a:spAutoFit/>
          </a:bodyPr>
          <a:lstStyle/>
          <a:p>
            <a:pPr algn="ctr">
              <a:spcBef>
                <a:spcPct val="50000"/>
              </a:spcBef>
            </a:pPr>
            <a:r>
              <a:rPr lang="en-US" altLang="ja-JP"/>
              <a:t>1.5 m</a:t>
            </a:r>
          </a:p>
        </p:txBody>
      </p:sp>
      <p:sp>
        <p:nvSpPr>
          <p:cNvPr id="25631" name="AutoShape 39"/>
          <p:cNvSpPr>
            <a:spLocks noChangeArrowheads="1"/>
          </p:cNvSpPr>
          <p:nvPr/>
        </p:nvSpPr>
        <p:spPr bwMode="auto">
          <a:xfrm>
            <a:off x="5364163" y="3429000"/>
            <a:ext cx="360362" cy="504825"/>
          </a:xfrm>
          <a:prstGeom prst="curvedLeftArrow">
            <a:avLst>
              <a:gd name="adj1" fmla="val 28018"/>
              <a:gd name="adj2" fmla="val 56035"/>
              <a:gd name="adj3" fmla="val 33333"/>
            </a:avLst>
          </a:prstGeom>
          <a:solidFill>
            <a:schemeClr val="accent1"/>
          </a:solidFill>
          <a:ln w="9525">
            <a:solidFill>
              <a:schemeClr val="tx1"/>
            </a:solidFill>
            <a:miter lim="800000"/>
            <a:headEnd/>
            <a:tailEnd/>
          </a:ln>
        </p:spPr>
        <p:txBody>
          <a:bodyPr wrap="none" anchor="ctr"/>
          <a:lstStyle/>
          <a:p>
            <a:endParaRPr lang="ja-JP" altLang="en-US"/>
          </a:p>
        </p:txBody>
      </p:sp>
      <p:sp>
        <p:nvSpPr>
          <p:cNvPr id="25632" name="AutoShape 40"/>
          <p:cNvSpPr>
            <a:spLocks noChangeArrowheads="1"/>
          </p:cNvSpPr>
          <p:nvPr/>
        </p:nvSpPr>
        <p:spPr bwMode="auto">
          <a:xfrm flipH="1" flipV="1">
            <a:off x="3203575" y="3105150"/>
            <a:ext cx="431800" cy="647700"/>
          </a:xfrm>
          <a:prstGeom prst="curvedLeftArrow">
            <a:avLst>
              <a:gd name="adj1" fmla="val 30000"/>
              <a:gd name="adj2" fmla="val 60000"/>
              <a:gd name="adj3" fmla="val 33333"/>
            </a:avLst>
          </a:prstGeom>
          <a:solidFill>
            <a:schemeClr val="accent1"/>
          </a:solidFill>
          <a:ln w="9525">
            <a:solidFill>
              <a:schemeClr val="tx1"/>
            </a:solidFill>
            <a:miter lim="800000"/>
            <a:headEnd/>
            <a:tailEnd/>
          </a:ln>
        </p:spPr>
        <p:txBody>
          <a:bodyPr wrap="none" anchor="ctr"/>
          <a:lstStyle/>
          <a:p>
            <a:endParaRPr lang="ja-JP" altLang="en-US"/>
          </a:p>
        </p:txBody>
      </p:sp>
      <p:sp>
        <p:nvSpPr>
          <p:cNvPr id="25633" name="Text Box 41"/>
          <p:cNvSpPr txBox="1">
            <a:spLocks noChangeArrowheads="1"/>
          </p:cNvSpPr>
          <p:nvPr/>
        </p:nvSpPr>
        <p:spPr bwMode="auto">
          <a:xfrm>
            <a:off x="4643438" y="2781300"/>
            <a:ext cx="1152525" cy="366713"/>
          </a:xfrm>
          <a:prstGeom prst="rect">
            <a:avLst/>
          </a:prstGeom>
          <a:noFill/>
          <a:ln w="9525">
            <a:noFill/>
            <a:miter lim="800000"/>
            <a:headEnd/>
            <a:tailEnd/>
          </a:ln>
        </p:spPr>
        <p:txBody>
          <a:bodyPr>
            <a:spAutoFit/>
          </a:bodyPr>
          <a:lstStyle/>
          <a:p>
            <a:pPr algn="ctr">
              <a:spcBef>
                <a:spcPct val="50000"/>
              </a:spcBef>
            </a:pPr>
            <a:r>
              <a:rPr lang="ja-JP" altLang="en-US"/>
              <a:t>風の乱れ</a:t>
            </a:r>
          </a:p>
        </p:txBody>
      </p:sp>
      <p:sp>
        <p:nvSpPr>
          <p:cNvPr id="25634" name="AutoShape 42"/>
          <p:cNvSpPr>
            <a:spLocks noChangeArrowheads="1"/>
          </p:cNvSpPr>
          <p:nvPr/>
        </p:nvSpPr>
        <p:spPr bwMode="auto">
          <a:xfrm>
            <a:off x="3924300" y="3429000"/>
            <a:ext cx="360363" cy="504825"/>
          </a:xfrm>
          <a:prstGeom prst="curvedLeftArrow">
            <a:avLst>
              <a:gd name="adj1" fmla="val 28018"/>
              <a:gd name="adj2" fmla="val 56035"/>
              <a:gd name="adj3" fmla="val 33333"/>
            </a:avLst>
          </a:prstGeom>
          <a:solidFill>
            <a:schemeClr val="accent1"/>
          </a:solidFill>
          <a:ln w="9525">
            <a:solidFill>
              <a:schemeClr val="tx1"/>
            </a:solidFill>
            <a:miter lim="800000"/>
            <a:headEnd/>
            <a:tailEnd/>
          </a:ln>
        </p:spPr>
        <p:txBody>
          <a:bodyPr wrap="none" anchor="ctr"/>
          <a:lstStyle/>
          <a:p>
            <a:endParaRPr lang="ja-JP" altLang="en-US"/>
          </a:p>
        </p:txBody>
      </p:sp>
      <p:sp>
        <p:nvSpPr>
          <p:cNvPr id="25635" name="AutoShape 43"/>
          <p:cNvSpPr>
            <a:spLocks noChangeArrowheads="1"/>
          </p:cNvSpPr>
          <p:nvPr/>
        </p:nvSpPr>
        <p:spPr bwMode="auto">
          <a:xfrm flipH="1" flipV="1">
            <a:off x="4716463" y="3068638"/>
            <a:ext cx="431800" cy="647700"/>
          </a:xfrm>
          <a:prstGeom prst="curvedLeftArrow">
            <a:avLst>
              <a:gd name="adj1" fmla="val 30000"/>
              <a:gd name="adj2" fmla="val 60000"/>
              <a:gd name="adj3" fmla="val 33333"/>
            </a:avLst>
          </a:prstGeom>
          <a:solidFill>
            <a:schemeClr val="accent1"/>
          </a:solidFill>
          <a:ln w="9525">
            <a:solidFill>
              <a:schemeClr val="tx1"/>
            </a:solidFill>
            <a:miter lim="800000"/>
            <a:headEnd/>
            <a:tailEnd/>
          </a:ln>
        </p:spPr>
        <p:txBody>
          <a:bodyPr wrap="none" anchor="ctr"/>
          <a:lstStyle/>
          <a:p>
            <a:endParaRPr lang="ja-JP" altLang="en-US"/>
          </a:p>
        </p:txBody>
      </p:sp>
      <p:sp>
        <p:nvSpPr>
          <p:cNvPr id="25636" name="Oval 44"/>
          <p:cNvSpPr>
            <a:spLocks noChangeArrowheads="1"/>
          </p:cNvSpPr>
          <p:nvPr/>
        </p:nvSpPr>
        <p:spPr bwMode="auto">
          <a:xfrm>
            <a:off x="1979613" y="5373688"/>
            <a:ext cx="142875" cy="144462"/>
          </a:xfrm>
          <a:prstGeom prst="ellipse">
            <a:avLst/>
          </a:prstGeom>
          <a:solidFill>
            <a:srgbClr val="000000"/>
          </a:solidFill>
          <a:ln w="9525">
            <a:solidFill>
              <a:schemeClr val="tx1"/>
            </a:solidFill>
            <a:round/>
            <a:headEnd/>
            <a:tailEnd/>
          </a:ln>
        </p:spPr>
        <p:txBody>
          <a:bodyPr wrap="none" anchor="ctr"/>
          <a:lstStyle/>
          <a:p>
            <a:endParaRPr lang="ja-JP" altLang="en-US"/>
          </a:p>
        </p:txBody>
      </p:sp>
      <p:sp>
        <p:nvSpPr>
          <p:cNvPr id="37" name="タイトル 36"/>
          <p:cNvSpPr>
            <a:spLocks noGrp="1"/>
          </p:cNvSpPr>
          <p:nvPr>
            <p:ph type="title"/>
          </p:nvPr>
        </p:nvSpPr>
        <p:spPr/>
        <p:txBody>
          <a:bodyPr/>
          <a:lstStyle/>
          <a:p>
            <a:r>
              <a:rPr kumimoji="1" lang="ja-JP" altLang="en-US" dirty="0" smtClean="0"/>
              <a:t>ダストの舞い上がり過程</a:t>
            </a:r>
            <a:endParaRPr kumimoji="1" lang="ja-JP"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2"/>
          <p:cNvSpPr>
            <a:spLocks noGrp="1"/>
          </p:cNvSpPr>
          <p:nvPr>
            <p:ph type="title"/>
          </p:nvPr>
        </p:nvSpPr>
        <p:spPr/>
        <p:txBody>
          <a:bodyPr/>
          <a:lstStyle/>
          <a:p>
            <a:r>
              <a:rPr lang="ja-JP" altLang="en-US" dirty="0" smtClean="0"/>
              <a:t>ダストデビルに関する研究</a:t>
            </a:r>
            <a:endParaRPr kumimoji="1" lang="ja-JP" altLang="en-US" dirty="0"/>
          </a:p>
        </p:txBody>
      </p:sp>
      <p:sp>
        <p:nvSpPr>
          <p:cNvPr id="4" name="コンテンツ プレースホルダ 3"/>
          <p:cNvSpPr>
            <a:spLocks noGrp="1"/>
          </p:cNvSpPr>
          <p:nvPr>
            <p:ph idx="1"/>
          </p:nvPr>
        </p:nvSpPr>
        <p:spPr/>
        <p:txBody>
          <a:bodyPr>
            <a:normAutofit lnSpcReduction="10000"/>
          </a:bodyPr>
          <a:lstStyle/>
          <a:p>
            <a:r>
              <a:rPr kumimoji="1" lang="ja-JP" altLang="en-US" dirty="0" smtClean="0"/>
              <a:t>観測：</a:t>
            </a:r>
            <a:r>
              <a:rPr lang="en-US" altLang="ja-JP" dirty="0" smtClean="0"/>
              <a:t>Sinclair (1969, 1973), Carroll and Ryan (1970), </a:t>
            </a:r>
            <a:r>
              <a:rPr lang="en-US" altLang="ja-JP" dirty="0" err="1" smtClean="0"/>
              <a:t>Kaimal</a:t>
            </a:r>
            <a:r>
              <a:rPr lang="en-US" altLang="ja-JP" dirty="0" smtClean="0"/>
              <a:t> and </a:t>
            </a:r>
            <a:r>
              <a:rPr lang="en-US" altLang="ja-JP" dirty="0" err="1" smtClean="0"/>
              <a:t>Businger</a:t>
            </a:r>
            <a:r>
              <a:rPr lang="en-US" altLang="ja-JP" dirty="0" smtClean="0"/>
              <a:t> (1970), Hess et al. (1988), Hess and Spillane (1990), Bluestein et al. (2004), </a:t>
            </a:r>
            <a:r>
              <a:rPr lang="en-US" altLang="ja-JP" dirty="0" err="1" smtClean="0"/>
              <a:t>Markowski</a:t>
            </a:r>
            <a:r>
              <a:rPr lang="en-US" altLang="ja-JP" dirty="0" smtClean="0"/>
              <a:t> and Hannon (2006)</a:t>
            </a:r>
          </a:p>
          <a:p>
            <a:r>
              <a:rPr lang="ja-JP" altLang="en-US" dirty="0" smtClean="0"/>
              <a:t>高分解能モデリング</a:t>
            </a:r>
            <a:endParaRPr lang="en-US" altLang="ja-JP" dirty="0" smtClean="0"/>
          </a:p>
          <a:p>
            <a:pPr lvl="1"/>
            <a:r>
              <a:rPr lang="en-US" altLang="ja-JP" dirty="0" err="1" smtClean="0"/>
              <a:t>Kanak</a:t>
            </a:r>
            <a:r>
              <a:rPr lang="en-US" altLang="ja-JP" dirty="0" smtClean="0"/>
              <a:t> et al. (2000), </a:t>
            </a:r>
            <a:r>
              <a:rPr lang="en-US" altLang="ja-JP" dirty="0" err="1" smtClean="0"/>
              <a:t>Kanak</a:t>
            </a:r>
            <a:r>
              <a:rPr lang="en-US" altLang="ja-JP" dirty="0" smtClean="0"/>
              <a:t> (2005), Ito et al. (2010)</a:t>
            </a:r>
          </a:p>
          <a:p>
            <a:pPr lvl="2"/>
            <a:r>
              <a:rPr lang="ja-JP" altLang="en-US" dirty="0" smtClean="0"/>
              <a:t>対流境界層の</a:t>
            </a:r>
            <a:r>
              <a:rPr lang="en-US" altLang="ja-JP" dirty="0" smtClean="0"/>
              <a:t>LES</a:t>
            </a:r>
            <a:r>
              <a:rPr lang="ja-JP" altLang="en-US" dirty="0" smtClean="0"/>
              <a:t>により渦の発生・強化過程について研究：</a:t>
            </a:r>
            <a:r>
              <a:rPr lang="en-US" altLang="ja-JP" dirty="0" smtClean="0"/>
              <a:t>stretching</a:t>
            </a:r>
            <a:r>
              <a:rPr lang="ja-JP" altLang="en-US" dirty="0" smtClean="0"/>
              <a:t>（引き伸ばし）</a:t>
            </a:r>
            <a:r>
              <a:rPr lang="en-US" altLang="ja-JP" dirty="0" smtClean="0"/>
              <a:t>, tilting</a:t>
            </a:r>
            <a:r>
              <a:rPr lang="ja-JP" altLang="en-US" dirty="0" smtClean="0"/>
              <a:t>（立ち上げ）効果</a:t>
            </a:r>
            <a:endParaRPr lang="en-US" altLang="ja-JP" dirty="0" smtClean="0"/>
          </a:p>
          <a:p>
            <a:r>
              <a:rPr lang="ja-JP" altLang="en-US" dirty="0" smtClean="0"/>
              <a:t>環境条件</a:t>
            </a:r>
            <a:endParaRPr lang="en-US" altLang="ja-JP" dirty="0"/>
          </a:p>
          <a:p>
            <a:pPr lvl="1"/>
            <a:r>
              <a:rPr lang="ja-JP" altLang="en-US" dirty="0" smtClean="0"/>
              <a:t>一般風の影響：</a:t>
            </a:r>
            <a:r>
              <a:rPr lang="en-US" altLang="ja-JP" dirty="0" err="1" smtClean="0"/>
              <a:t>Toigo</a:t>
            </a:r>
            <a:r>
              <a:rPr lang="en-US" altLang="ja-JP" dirty="0" smtClean="0"/>
              <a:t> et al. (2003), </a:t>
            </a:r>
            <a:r>
              <a:rPr lang="ja-JP" altLang="en-US" dirty="0" smtClean="0"/>
              <a:t>田中ら</a:t>
            </a:r>
            <a:r>
              <a:rPr lang="en-US" altLang="ja-JP" dirty="0"/>
              <a:t> </a:t>
            </a:r>
            <a:r>
              <a:rPr lang="en-US" altLang="ja-JP" dirty="0" smtClean="0"/>
              <a:t>(2008)</a:t>
            </a:r>
            <a:endParaRPr lang="en-US" altLang="ja-JP" dirty="0"/>
          </a:p>
          <a:p>
            <a:pPr lvl="2"/>
            <a:r>
              <a:rPr lang="en-US" altLang="ja-JP" dirty="0" err="1" smtClean="0"/>
              <a:t>Toigo</a:t>
            </a:r>
            <a:r>
              <a:rPr lang="en-US" altLang="ja-JP" dirty="0" smtClean="0"/>
              <a:t> et al.</a:t>
            </a:r>
            <a:r>
              <a:rPr lang="ja-JP" altLang="en-US" dirty="0" smtClean="0"/>
              <a:t>では一般風の影響は小さい </a:t>
            </a:r>
            <a:r>
              <a:rPr lang="en-US" altLang="ja-JP" dirty="0" err="1" smtClean="0"/>
              <a:t>vs</a:t>
            </a:r>
            <a:r>
              <a:rPr lang="en-US" altLang="ja-JP" dirty="0" smtClean="0"/>
              <a:t> </a:t>
            </a:r>
            <a:r>
              <a:rPr lang="ja-JP" altLang="en-US" dirty="0" smtClean="0"/>
              <a:t>田中らでは弱風が好条件</a:t>
            </a:r>
            <a:endParaRPr lang="en-US" altLang="ja-JP" dirty="0" smtClean="0"/>
          </a:p>
          <a:p>
            <a:pPr lvl="1"/>
            <a:r>
              <a:rPr lang="ja-JP" altLang="en-US" dirty="0" smtClean="0"/>
              <a:t>安定度の影響：</a:t>
            </a:r>
            <a:r>
              <a:rPr lang="en-US" altLang="ja-JP" dirty="0" smtClean="0"/>
              <a:t>Hess et al. (1988), Hess and Spillane (1990)</a:t>
            </a:r>
          </a:p>
          <a:p>
            <a:pPr lvl="2"/>
            <a:r>
              <a:rPr lang="ja-JP" altLang="en-US" dirty="0" smtClean="0"/>
              <a:t>不安定度指数 </a:t>
            </a:r>
            <a:r>
              <a:rPr lang="en-US" altLang="ja-JP" dirty="0" smtClean="0"/>
              <a:t>w</a:t>
            </a:r>
            <a:r>
              <a:rPr lang="en-US" altLang="ja-JP" baseline="-25000" dirty="0" smtClean="0"/>
              <a:t>*</a:t>
            </a:r>
            <a:r>
              <a:rPr lang="en-US" altLang="ja-JP" dirty="0" smtClean="0"/>
              <a:t>/u</a:t>
            </a:r>
            <a:r>
              <a:rPr lang="en-US" altLang="ja-JP" baseline="-25000" dirty="0" smtClean="0"/>
              <a:t>*</a:t>
            </a:r>
            <a:r>
              <a:rPr lang="en-US" altLang="ja-JP" dirty="0" smtClean="0"/>
              <a:t> &gt; 5 </a:t>
            </a:r>
            <a:r>
              <a:rPr lang="ja-JP" altLang="en-US" dirty="0" smtClean="0"/>
              <a:t>を満たす時に塵旋風が発生</a:t>
            </a:r>
            <a:endParaRPr lang="en-US" altLang="ja-JP" dirty="0" smtClean="0"/>
          </a:p>
          <a:p>
            <a:pPr lvl="1"/>
            <a:r>
              <a:rPr lang="ja-JP" altLang="en-US" dirty="0" smtClean="0"/>
              <a:t>地面粗度の影響：</a:t>
            </a:r>
            <a:r>
              <a:rPr lang="en-US" altLang="ja-JP" dirty="0" smtClean="0"/>
              <a:t>Lyons et al. (2008)</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ダストデビルの観測的特徴</a:t>
            </a:r>
            <a:endParaRPr kumimoji="1" lang="ja-JP" altLang="en-US" dirty="0"/>
          </a:p>
        </p:txBody>
      </p:sp>
      <p:sp>
        <p:nvSpPr>
          <p:cNvPr id="4" name="フッター プレースホルダ 3"/>
          <p:cNvSpPr>
            <a:spLocks noGrp="1"/>
          </p:cNvSpPr>
          <p:nvPr>
            <p:ph type="ftr" sz="quarter" idx="11"/>
          </p:nvPr>
        </p:nvSpPr>
        <p:spPr/>
        <p:txBody>
          <a:bodyPr/>
          <a:lstStyle/>
          <a:p>
            <a:r>
              <a:rPr kumimoji="1" lang="en-US" altLang="ja-JP" smtClean="0"/>
              <a:t>Tetsuya Takemi, Disaster Prevention Research Institute, Kyoto University</a:t>
            </a:r>
            <a:endParaRPr kumimoji="1" lang="ja-JP" altLang="en-US"/>
          </a:p>
        </p:txBody>
      </p:sp>
      <p:pic>
        <p:nvPicPr>
          <p:cNvPr id="7" name="図 6" descr="dd2.jpg"/>
          <p:cNvPicPr>
            <a:picLocks noChangeAspect="1"/>
          </p:cNvPicPr>
          <p:nvPr/>
        </p:nvPicPr>
        <p:blipFill>
          <a:blip r:embed="rId2" cstate="print"/>
          <a:stretch>
            <a:fillRect/>
          </a:stretch>
        </p:blipFill>
        <p:spPr>
          <a:xfrm>
            <a:off x="467544" y="1124744"/>
            <a:ext cx="8136904" cy="2424658"/>
          </a:xfrm>
          <a:prstGeom prst="rect">
            <a:avLst/>
          </a:prstGeom>
        </p:spPr>
      </p:pic>
      <p:pic>
        <p:nvPicPr>
          <p:cNvPr id="8" name="図 7" descr="dd4.jpg"/>
          <p:cNvPicPr>
            <a:picLocks noChangeAspect="1"/>
          </p:cNvPicPr>
          <p:nvPr/>
        </p:nvPicPr>
        <p:blipFill>
          <a:blip r:embed="rId3" cstate="print"/>
          <a:stretch>
            <a:fillRect/>
          </a:stretch>
        </p:blipFill>
        <p:spPr>
          <a:xfrm>
            <a:off x="611560" y="3861048"/>
            <a:ext cx="2717292" cy="2779014"/>
          </a:xfrm>
          <a:prstGeom prst="rect">
            <a:avLst/>
          </a:prstGeom>
        </p:spPr>
      </p:pic>
      <p:pic>
        <p:nvPicPr>
          <p:cNvPr id="9" name="図 8" descr="dd5.jpg"/>
          <p:cNvPicPr>
            <a:picLocks noChangeAspect="1"/>
          </p:cNvPicPr>
          <p:nvPr/>
        </p:nvPicPr>
        <p:blipFill>
          <a:blip r:embed="rId4" cstate="print"/>
          <a:stretch>
            <a:fillRect/>
          </a:stretch>
        </p:blipFill>
        <p:spPr>
          <a:xfrm>
            <a:off x="3900612" y="3933056"/>
            <a:ext cx="4919860" cy="2266088"/>
          </a:xfrm>
          <a:prstGeom prst="rect">
            <a:avLst/>
          </a:prstGeom>
        </p:spPr>
      </p:pic>
      <p:sp>
        <p:nvSpPr>
          <p:cNvPr id="10" name="テキスト ボックス 9"/>
          <p:cNvSpPr txBox="1"/>
          <p:nvPr/>
        </p:nvSpPr>
        <p:spPr>
          <a:xfrm>
            <a:off x="2627784" y="827420"/>
            <a:ext cx="4248472" cy="369332"/>
          </a:xfrm>
          <a:prstGeom prst="rect">
            <a:avLst/>
          </a:prstGeom>
          <a:noFill/>
        </p:spPr>
        <p:txBody>
          <a:bodyPr wrap="square" rtlCol="0">
            <a:spAutoFit/>
          </a:bodyPr>
          <a:lstStyle/>
          <a:p>
            <a:pPr algn="ctr"/>
            <a:r>
              <a:rPr kumimoji="1" lang="ja-JP" altLang="en-US" dirty="0" smtClean="0"/>
              <a:t>接線風速・水平風速・鉛直風速の特徴</a:t>
            </a:r>
            <a:endParaRPr kumimoji="1" lang="ja-JP" altLang="en-US" dirty="0"/>
          </a:p>
        </p:txBody>
      </p:sp>
      <p:sp>
        <p:nvSpPr>
          <p:cNvPr id="11" name="テキスト ボックス 10"/>
          <p:cNvSpPr txBox="1"/>
          <p:nvPr/>
        </p:nvSpPr>
        <p:spPr>
          <a:xfrm>
            <a:off x="4860032" y="3635732"/>
            <a:ext cx="3096344" cy="369332"/>
          </a:xfrm>
          <a:prstGeom prst="rect">
            <a:avLst/>
          </a:prstGeom>
          <a:noFill/>
        </p:spPr>
        <p:txBody>
          <a:bodyPr wrap="square" rtlCol="0">
            <a:spAutoFit/>
          </a:bodyPr>
          <a:lstStyle/>
          <a:p>
            <a:pPr algn="ctr"/>
            <a:r>
              <a:rPr kumimoji="1" lang="ja-JP" altLang="en-US" dirty="0" smtClean="0"/>
              <a:t>気圧偏差</a:t>
            </a:r>
            <a:endParaRPr kumimoji="1" lang="ja-JP" altLang="en-US" dirty="0"/>
          </a:p>
        </p:txBody>
      </p:sp>
      <p:sp>
        <p:nvSpPr>
          <p:cNvPr id="12" name="テキスト ボックス 11"/>
          <p:cNvSpPr txBox="1"/>
          <p:nvPr/>
        </p:nvSpPr>
        <p:spPr>
          <a:xfrm>
            <a:off x="323528" y="3573016"/>
            <a:ext cx="3384376" cy="369332"/>
          </a:xfrm>
          <a:prstGeom prst="rect">
            <a:avLst/>
          </a:prstGeom>
          <a:noFill/>
        </p:spPr>
        <p:txBody>
          <a:bodyPr wrap="square" rtlCol="0">
            <a:spAutoFit/>
          </a:bodyPr>
          <a:lstStyle/>
          <a:p>
            <a:pPr algn="ctr"/>
            <a:r>
              <a:rPr kumimoji="1" lang="ja-JP" altLang="en-US" dirty="0" smtClean="0"/>
              <a:t>接線風速と大きさ（直径）の関係</a:t>
            </a:r>
            <a:endParaRPr kumimoji="1" lang="ja-JP" altLang="en-US" dirty="0"/>
          </a:p>
        </p:txBody>
      </p:sp>
      <p:sp>
        <p:nvSpPr>
          <p:cNvPr id="13" name="テキスト ボックス 12"/>
          <p:cNvSpPr txBox="1"/>
          <p:nvPr/>
        </p:nvSpPr>
        <p:spPr>
          <a:xfrm>
            <a:off x="5436096" y="6228020"/>
            <a:ext cx="3024336" cy="369332"/>
          </a:xfrm>
          <a:prstGeom prst="rect">
            <a:avLst/>
          </a:prstGeom>
          <a:noFill/>
        </p:spPr>
        <p:txBody>
          <a:bodyPr wrap="square" rtlCol="0">
            <a:spAutoFit/>
          </a:bodyPr>
          <a:lstStyle/>
          <a:p>
            <a:pPr algn="ctr"/>
            <a:r>
              <a:rPr kumimoji="1" lang="en-US" altLang="ja-JP" dirty="0" smtClean="0"/>
              <a:t>(</a:t>
            </a:r>
            <a:r>
              <a:rPr kumimoji="1" lang="en-US" altLang="ja-JP" dirty="0" err="1" smtClean="0"/>
              <a:t>Balme</a:t>
            </a:r>
            <a:r>
              <a:rPr kumimoji="1" lang="en-US" altLang="ja-JP" dirty="0" smtClean="0"/>
              <a:t> and Greeley 2006)</a:t>
            </a:r>
            <a:endParaRPr kumimoji="1" lang="ja-JP" altLang="en-US" dirty="0"/>
          </a:p>
        </p:txBody>
      </p:sp>
      <p:sp>
        <p:nvSpPr>
          <p:cNvPr id="14" name="テキスト ボックス 13"/>
          <p:cNvSpPr txBox="1"/>
          <p:nvPr/>
        </p:nvSpPr>
        <p:spPr>
          <a:xfrm>
            <a:off x="2699792" y="1218238"/>
            <a:ext cx="1368152" cy="338554"/>
          </a:xfrm>
          <a:prstGeom prst="rect">
            <a:avLst/>
          </a:prstGeom>
          <a:noFill/>
        </p:spPr>
        <p:txBody>
          <a:bodyPr wrap="square" rtlCol="0">
            <a:spAutoFit/>
          </a:bodyPr>
          <a:lstStyle/>
          <a:p>
            <a:pPr algn="ctr"/>
            <a:r>
              <a:rPr kumimoji="1" lang="ja-JP" altLang="en-US" sz="1600" dirty="0" smtClean="0"/>
              <a:t>接線風速</a:t>
            </a:r>
            <a:endParaRPr kumimoji="1" lang="ja-JP" altLang="en-US" sz="1600" dirty="0"/>
          </a:p>
        </p:txBody>
      </p:sp>
      <p:sp>
        <p:nvSpPr>
          <p:cNvPr id="15" name="テキスト ボックス 14"/>
          <p:cNvSpPr txBox="1"/>
          <p:nvPr/>
        </p:nvSpPr>
        <p:spPr>
          <a:xfrm>
            <a:off x="4860032" y="1218238"/>
            <a:ext cx="1368152" cy="338554"/>
          </a:xfrm>
          <a:prstGeom prst="rect">
            <a:avLst/>
          </a:prstGeom>
          <a:noFill/>
        </p:spPr>
        <p:txBody>
          <a:bodyPr wrap="square" rtlCol="0">
            <a:spAutoFit/>
          </a:bodyPr>
          <a:lstStyle/>
          <a:p>
            <a:pPr algn="ctr"/>
            <a:r>
              <a:rPr lang="ja-JP" altLang="en-US" sz="1600" dirty="0" smtClean="0"/>
              <a:t>水平</a:t>
            </a:r>
            <a:r>
              <a:rPr kumimoji="1" lang="ja-JP" altLang="en-US" sz="1600" dirty="0" smtClean="0"/>
              <a:t>風速</a:t>
            </a:r>
            <a:endParaRPr kumimoji="1" lang="ja-JP" altLang="en-US" sz="1600" dirty="0"/>
          </a:p>
        </p:txBody>
      </p:sp>
      <p:sp>
        <p:nvSpPr>
          <p:cNvPr id="16" name="テキスト ボックス 15"/>
          <p:cNvSpPr txBox="1"/>
          <p:nvPr/>
        </p:nvSpPr>
        <p:spPr>
          <a:xfrm>
            <a:off x="6948264" y="1196752"/>
            <a:ext cx="1368152" cy="338554"/>
          </a:xfrm>
          <a:prstGeom prst="rect">
            <a:avLst/>
          </a:prstGeom>
          <a:noFill/>
        </p:spPr>
        <p:txBody>
          <a:bodyPr wrap="square" rtlCol="0">
            <a:spAutoFit/>
          </a:bodyPr>
          <a:lstStyle/>
          <a:p>
            <a:pPr algn="ctr"/>
            <a:r>
              <a:rPr lang="ja-JP" altLang="en-US" sz="1600" dirty="0" smtClean="0"/>
              <a:t>上昇速度</a:t>
            </a:r>
            <a:endParaRPr kumimoji="1" lang="ja-JP" altLang="en-US" sz="16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2510</TotalTime>
  <Words>2734</Words>
  <Application>Microsoft Office PowerPoint</Application>
  <PresentationFormat>画面に合わせる (4:3)</PresentationFormat>
  <Paragraphs>493</Paragraphs>
  <Slides>50</Slides>
  <Notes>5</Notes>
  <HiddenSlides>0</HiddenSlides>
  <MMClips>0</MMClips>
  <ScaleCrop>false</ScaleCrop>
  <HeadingPairs>
    <vt:vector size="6" baseType="variant">
      <vt:variant>
        <vt:lpstr>テーマ</vt:lpstr>
      </vt:variant>
      <vt:variant>
        <vt:i4>1</vt:i4>
      </vt:variant>
      <vt:variant>
        <vt:lpstr>埋め込まれた OLE サーバー</vt:lpstr>
      </vt:variant>
      <vt:variant>
        <vt:i4>1</vt:i4>
      </vt:variant>
      <vt:variant>
        <vt:lpstr>スライド タイトル</vt:lpstr>
      </vt:variant>
      <vt:variant>
        <vt:i4>50</vt:i4>
      </vt:variant>
    </vt:vector>
  </HeadingPairs>
  <TitlesOfParts>
    <vt:vector size="52" baseType="lpstr">
      <vt:lpstr>Office テーマ</vt:lpstr>
      <vt:lpstr>数式</vt:lpstr>
      <vt:lpstr>高分解能数値実験による 地球ダストデビルの 強化・維持過程の解析</vt:lpstr>
      <vt:lpstr>内容</vt:lpstr>
      <vt:lpstr>ダストデビル（塵旋風）とは</vt:lpstr>
      <vt:lpstr>古くから存在は知られていた</vt:lpstr>
      <vt:lpstr>北極圏でも発生しうる</vt:lpstr>
      <vt:lpstr>日本におけるダストデビルの発生状況</vt:lpstr>
      <vt:lpstr>ダストの舞い上がり過程</vt:lpstr>
      <vt:lpstr>ダストデビルに関する研究</vt:lpstr>
      <vt:lpstr>ダストデビルの観測的特徴</vt:lpstr>
      <vt:lpstr>火星のダストデビル</vt:lpstr>
      <vt:lpstr>地球と火星のダストデビル</vt:lpstr>
      <vt:lpstr>ドップラーレーダーによる観測</vt:lpstr>
      <vt:lpstr>ダストデビルの多重発生</vt:lpstr>
      <vt:lpstr>砂漠域の対流混合層</vt:lpstr>
      <vt:lpstr>ダストデビル時の摩擦速度と安定度</vt:lpstr>
      <vt:lpstr>晴天時の境界層日変化とダスト輸送</vt:lpstr>
      <vt:lpstr>境界層過程とダスト輸送</vt:lpstr>
      <vt:lpstr>対流混合層の構造とダストデビルの発生機構</vt:lpstr>
      <vt:lpstr>一般風の影響</vt:lpstr>
      <vt:lpstr>本研究で調べること</vt:lpstr>
      <vt:lpstr>既往の高分解能モデル研究の諸元</vt:lpstr>
      <vt:lpstr>数値実験</vt:lpstr>
      <vt:lpstr>実験1の設定</vt:lpstr>
      <vt:lpstr>対流混合層の構造</vt:lpstr>
      <vt:lpstr>対流混合層内の鉛直渦</vt:lpstr>
      <vt:lpstr>圧力偏差と最大風速半径</vt:lpstr>
      <vt:lpstr>渦の融合</vt:lpstr>
      <vt:lpstr>渦の強度変化</vt:lpstr>
      <vt:lpstr>渦の強化過程：立ち上げと引き伸ばし</vt:lpstr>
      <vt:lpstr>実験2</vt:lpstr>
      <vt:lpstr>平均プロファイル</vt:lpstr>
      <vt:lpstr>一般風の違いによる対流構造の変化</vt:lpstr>
      <vt:lpstr>気圧偏差と渦度の最大値の違い</vt:lpstr>
      <vt:lpstr>渦の構造（U0=5）</vt:lpstr>
      <vt:lpstr>渦の構造（U0=15）</vt:lpstr>
      <vt:lpstr>一般風の違いによる渦の強度変化</vt:lpstr>
      <vt:lpstr>スライド 37</vt:lpstr>
      <vt:lpstr>安定度との関係</vt:lpstr>
      <vt:lpstr>まとめと今後の展開</vt:lpstr>
      <vt:lpstr>参考論文</vt:lpstr>
      <vt:lpstr>スライド 41</vt:lpstr>
      <vt:lpstr>参考：積乱雲による渦の形成</vt:lpstr>
      <vt:lpstr>スライド 43</vt:lpstr>
      <vt:lpstr>スライド 44</vt:lpstr>
      <vt:lpstr>渦度収支（U0=5）</vt:lpstr>
      <vt:lpstr>渦度収支（U0=15）</vt:lpstr>
      <vt:lpstr>スライド 47</vt:lpstr>
      <vt:lpstr>スライド 48</vt:lpstr>
      <vt:lpstr>スライド 49</vt:lpstr>
      <vt:lpstr>スライド 50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komazawa</dc:creator>
  <cp:lastModifiedBy>takemi</cp:lastModifiedBy>
  <cp:revision>352</cp:revision>
  <dcterms:created xsi:type="dcterms:W3CDTF">2010-02-16T02:10:02Z</dcterms:created>
  <dcterms:modified xsi:type="dcterms:W3CDTF">2010-08-26T00:48:15Z</dcterms:modified>
</cp:coreProperties>
</file>